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ms-office.legacyDiagramTex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embeddings/oleObject1.bin" ContentType="application/vnd.openxmlformats-officedocument.oleObject"/>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93" r:id="rId2"/>
    <p:sldMasterId id="2147483695" r:id="rId3"/>
    <p:sldMasterId id="2147483697" r:id="rId4"/>
  </p:sldMasterIdLst>
  <p:notesMasterIdLst>
    <p:notesMasterId r:id="rId84"/>
  </p:notesMasterIdLst>
  <p:handoutMasterIdLst>
    <p:handoutMasterId r:id="rId85"/>
  </p:handoutMasterIdLst>
  <p:sldIdLst>
    <p:sldId id="256" r:id="rId5"/>
    <p:sldId id="336" r:id="rId6"/>
    <p:sldId id="260" r:id="rId7"/>
    <p:sldId id="264" r:id="rId8"/>
    <p:sldId id="331" r:id="rId9"/>
    <p:sldId id="327" r:id="rId10"/>
    <p:sldId id="257" r:id="rId11"/>
    <p:sldId id="266" r:id="rId12"/>
    <p:sldId id="265" r:id="rId13"/>
    <p:sldId id="267" r:id="rId14"/>
    <p:sldId id="287" r:id="rId15"/>
    <p:sldId id="269" r:id="rId16"/>
    <p:sldId id="296" r:id="rId17"/>
    <p:sldId id="258" r:id="rId18"/>
    <p:sldId id="330" r:id="rId19"/>
    <p:sldId id="281" r:id="rId20"/>
    <p:sldId id="282" r:id="rId21"/>
    <p:sldId id="276" r:id="rId22"/>
    <p:sldId id="333" r:id="rId23"/>
    <p:sldId id="283" r:id="rId24"/>
    <p:sldId id="268" r:id="rId25"/>
    <p:sldId id="337" r:id="rId26"/>
    <p:sldId id="278" r:id="rId27"/>
    <p:sldId id="262" r:id="rId28"/>
    <p:sldId id="263" r:id="rId29"/>
    <p:sldId id="301" r:id="rId30"/>
    <p:sldId id="290" r:id="rId31"/>
    <p:sldId id="334" r:id="rId32"/>
    <p:sldId id="270" r:id="rId33"/>
    <p:sldId id="341" r:id="rId34"/>
    <p:sldId id="335" r:id="rId35"/>
    <p:sldId id="289" r:id="rId36"/>
    <p:sldId id="299" r:id="rId37"/>
    <p:sldId id="295" r:id="rId38"/>
    <p:sldId id="297" r:id="rId39"/>
    <p:sldId id="298" r:id="rId40"/>
    <p:sldId id="275" r:id="rId41"/>
    <p:sldId id="273" r:id="rId42"/>
    <p:sldId id="271" r:id="rId43"/>
    <p:sldId id="272" r:id="rId44"/>
    <p:sldId id="274" r:id="rId45"/>
    <p:sldId id="279" r:id="rId46"/>
    <p:sldId id="288" r:id="rId47"/>
    <p:sldId id="302" r:id="rId48"/>
    <p:sldId id="291" r:id="rId49"/>
    <p:sldId id="300" r:id="rId50"/>
    <p:sldId id="292" r:id="rId51"/>
    <p:sldId id="294" r:id="rId52"/>
    <p:sldId id="286" r:id="rId53"/>
    <p:sldId id="303" r:id="rId54"/>
    <p:sldId id="338" r:id="rId55"/>
    <p:sldId id="304" r:id="rId56"/>
    <p:sldId id="305" r:id="rId57"/>
    <p:sldId id="306" r:id="rId58"/>
    <p:sldId id="307" r:id="rId59"/>
    <p:sldId id="308" r:id="rId60"/>
    <p:sldId id="311" r:id="rId61"/>
    <p:sldId id="310" r:id="rId62"/>
    <p:sldId id="312" r:id="rId63"/>
    <p:sldId id="313" r:id="rId64"/>
    <p:sldId id="339" r:id="rId65"/>
    <p:sldId id="314" r:id="rId66"/>
    <p:sldId id="315" r:id="rId67"/>
    <p:sldId id="316" r:id="rId68"/>
    <p:sldId id="317" r:id="rId69"/>
    <p:sldId id="319" r:id="rId70"/>
    <p:sldId id="320" r:id="rId71"/>
    <p:sldId id="321" r:id="rId72"/>
    <p:sldId id="324" r:id="rId73"/>
    <p:sldId id="322" r:id="rId74"/>
    <p:sldId id="325" r:id="rId75"/>
    <p:sldId id="284" r:id="rId76"/>
    <p:sldId id="328" r:id="rId77"/>
    <p:sldId id="323" r:id="rId78"/>
    <p:sldId id="280" r:id="rId79"/>
    <p:sldId id="332" r:id="rId80"/>
    <p:sldId id="326" r:id="rId81"/>
    <p:sldId id="342" r:id="rId82"/>
    <p:sldId id="329" r:id="rId83"/>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latin typeface="Arial" charset="0"/>
        <a:ea typeface="+mn-ea"/>
        <a:cs typeface="+mn-cs"/>
      </a:defRPr>
    </a:lvl1pPr>
    <a:lvl2pPr marL="457200" algn="ctr" rtl="0" eaLnBrk="0" fontAlgn="base" hangingPunct="0">
      <a:spcBef>
        <a:spcPct val="0"/>
      </a:spcBef>
      <a:spcAft>
        <a:spcPct val="0"/>
      </a:spcAft>
      <a:defRPr kern="1200">
        <a:solidFill>
          <a:schemeClr val="tx1"/>
        </a:solidFill>
        <a:latin typeface="Arial" charset="0"/>
        <a:ea typeface="+mn-ea"/>
        <a:cs typeface="+mn-cs"/>
      </a:defRPr>
    </a:lvl2pPr>
    <a:lvl3pPr marL="914400" algn="ctr" rtl="0" eaLnBrk="0" fontAlgn="base" hangingPunct="0">
      <a:spcBef>
        <a:spcPct val="0"/>
      </a:spcBef>
      <a:spcAft>
        <a:spcPct val="0"/>
      </a:spcAft>
      <a:defRPr kern="1200">
        <a:solidFill>
          <a:schemeClr val="tx1"/>
        </a:solidFill>
        <a:latin typeface="Arial" charset="0"/>
        <a:ea typeface="+mn-ea"/>
        <a:cs typeface="+mn-cs"/>
      </a:defRPr>
    </a:lvl3pPr>
    <a:lvl4pPr marL="1371600" algn="ctr" rtl="0" eaLnBrk="0" fontAlgn="base" hangingPunct="0">
      <a:spcBef>
        <a:spcPct val="0"/>
      </a:spcBef>
      <a:spcAft>
        <a:spcPct val="0"/>
      </a:spcAft>
      <a:defRPr kern="1200">
        <a:solidFill>
          <a:schemeClr val="tx1"/>
        </a:solidFill>
        <a:latin typeface="Arial" charset="0"/>
        <a:ea typeface="+mn-ea"/>
        <a:cs typeface="+mn-cs"/>
      </a:defRPr>
    </a:lvl4pPr>
    <a:lvl5pPr marL="1828800" algn="ctr"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us-ascii"/>
  <p:clrMru>
    <a:srgbClr val="28884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97" autoAdjust="0"/>
    <p:restoredTop sz="94660"/>
  </p:normalViewPr>
  <p:slideViewPr>
    <p:cSldViewPr>
      <p:cViewPr varScale="1">
        <p:scale>
          <a:sx n="45" d="100"/>
          <a:sy n="45" d="100"/>
        </p:scale>
        <p:origin x="-66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54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microsoft.com/office/2006/relationships/legacyDocTextInfo" Target="legacyDocTextInfo.bin"/><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 Id="rId9" Type="http://schemas.microsoft.com/office/2006/relationships/legacyDiagramText" Target="legacyDiagramText9.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7.bin"/><Relationship Id="rId3" Type="http://schemas.microsoft.com/office/2006/relationships/legacyDiagramText" Target="legacyDiagramText12.bin"/><Relationship Id="rId7" Type="http://schemas.microsoft.com/office/2006/relationships/legacyDiagramText" Target="legacyDiagramText16.bin"/><Relationship Id="rId2" Type="http://schemas.microsoft.com/office/2006/relationships/legacyDiagramText" Target="legacyDiagramText11.bin"/><Relationship Id="rId1" Type="http://schemas.microsoft.com/office/2006/relationships/legacyDiagramText" Target="legacyDiagramText10.bin"/><Relationship Id="rId6" Type="http://schemas.microsoft.com/office/2006/relationships/legacyDiagramText" Target="legacyDiagramText15.bin"/><Relationship Id="rId5" Type="http://schemas.microsoft.com/office/2006/relationships/legacyDiagramText" Target="legacyDiagramText14.bin"/><Relationship Id="rId4" Type="http://schemas.microsoft.com/office/2006/relationships/legacyDiagramText" Target="legacyDiagramText13.bin"/><Relationship Id="rId9" Type="http://schemas.microsoft.com/office/2006/relationships/legacyDiagramText" Target="legacyDiagramText18.bin"/></Relationships>
</file>

<file path=ppt/drawings/_rels/vmlDrawing5.vml.rels><?xml version="1.0" encoding="UTF-8" standalone="yes"?>
<Relationships xmlns="http://schemas.openxmlformats.org/package/2006/relationships"><Relationship Id="rId3" Type="http://schemas.microsoft.com/office/2006/relationships/legacyDiagramText" Target="legacyDiagramText21.bin"/><Relationship Id="rId2" Type="http://schemas.microsoft.com/office/2006/relationships/legacyDiagramText" Target="legacyDiagramText20.bin"/><Relationship Id="rId1" Type="http://schemas.microsoft.com/office/2006/relationships/legacyDiagramText" Target="legacyDiagramText19.bin"/></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9F4941F-9A37-4EF3-B5B7-C8B6AA9B074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2C85B9A2-98BC-4DA7-9778-469241ED0BD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A5A0EF-597C-4895-B89B-9C131F574457}" type="slidenum">
              <a:rPr lang="en-US"/>
              <a:pPr/>
              <a:t>1</a:t>
            </a:fld>
            <a:endParaRPr lang="en-US"/>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8E239E-4BD2-401B-98EA-C29AFD7AEEA8}" type="slidenum">
              <a:rPr lang="en-US"/>
              <a:pPr/>
              <a:t>11</a:t>
            </a:fld>
            <a:endParaRPr lang="en-US"/>
          </a:p>
        </p:txBody>
      </p:sp>
      <p:sp>
        <p:nvSpPr>
          <p:cNvPr id="348162" name="Rectangle 2"/>
          <p:cNvSpPr>
            <a:spLocks noGrp="1" noRot="1" noChangeAspect="1" noChangeArrowheads="1" noTextEdit="1"/>
          </p:cNvSpPr>
          <p:nvPr>
            <p:ph type="sldImg"/>
          </p:nvPr>
        </p:nvSpPr>
        <p:spPr>
          <a:ln/>
        </p:spPr>
      </p:sp>
      <p:sp>
        <p:nvSpPr>
          <p:cNvPr id="348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2F65D8-DF22-41BE-8E28-79CEBBA3BE4E}" type="slidenum">
              <a:rPr lang="en-US"/>
              <a:pPr/>
              <a:t>12</a:t>
            </a:fld>
            <a:endParaRPr lang="en-US"/>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AF9F5E-5F79-4FBE-97AE-43D7EADFB3DA}" type="slidenum">
              <a:rPr lang="en-US"/>
              <a:pPr/>
              <a:t>13</a:t>
            </a:fld>
            <a:endParaRPr lang="en-US"/>
          </a:p>
        </p:txBody>
      </p:sp>
      <p:sp>
        <p:nvSpPr>
          <p:cNvPr id="350210" name="Rectangle 2"/>
          <p:cNvSpPr>
            <a:spLocks noGrp="1" noRot="1" noChangeAspect="1" noChangeArrowheads="1" noTextEdit="1"/>
          </p:cNvSpPr>
          <p:nvPr>
            <p:ph type="sldImg"/>
          </p:nvPr>
        </p:nvSpPr>
        <p:spPr>
          <a:ln/>
        </p:spPr>
      </p:sp>
      <p:sp>
        <p:nvSpPr>
          <p:cNvPr id="350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A36A5-FAC5-409A-9D6D-A8099B3E7985}" type="slidenum">
              <a:rPr lang="en-US"/>
              <a:pPr/>
              <a:t>14</a:t>
            </a:fld>
            <a:endParaRPr lang="en-US"/>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D0B759-21C0-44EA-B657-A84DDA96C203}" type="slidenum">
              <a:rPr lang="en-US"/>
              <a:pPr/>
              <a:t>15</a:t>
            </a:fld>
            <a:endParaRPr lang="en-US"/>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EF5240-389F-44E2-BB89-57613C824C9E}" type="slidenum">
              <a:rPr lang="en-US"/>
              <a:pPr/>
              <a:t>16</a:t>
            </a:fld>
            <a:endParaRPr lang="en-US"/>
          </a:p>
        </p:txBody>
      </p:sp>
      <p:sp>
        <p:nvSpPr>
          <p:cNvPr id="37890" name="Rectangle 2"/>
          <p:cNvSpPr>
            <a:spLocks noGrp="1" noRot="1" noChangeAspect="1" noChangeArrowheads="1" noTextEdit="1"/>
          </p:cNvSpPr>
          <p:nvPr>
            <p:ph type="sldImg"/>
          </p:nvPr>
        </p:nvSpPr>
        <p:spPr>
          <a:xfrm>
            <a:off x="1144588" y="685800"/>
            <a:ext cx="4572000" cy="3429000"/>
          </a:xfrm>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D055A4-F8EE-4C44-9F57-727BDF967C44}" type="slidenum">
              <a:rPr lang="en-US"/>
              <a:pPr/>
              <a:t>17</a:t>
            </a:fld>
            <a:endParaRPr lang="en-US"/>
          </a:p>
        </p:txBody>
      </p:sp>
      <p:sp>
        <p:nvSpPr>
          <p:cNvPr id="39938" name="Rectangle 2"/>
          <p:cNvSpPr>
            <a:spLocks noGrp="1" noRot="1" noChangeAspect="1" noChangeArrowheads="1" noTextEdit="1"/>
          </p:cNvSpPr>
          <p:nvPr>
            <p:ph type="sldImg"/>
          </p:nvPr>
        </p:nvSpPr>
        <p:spPr>
          <a:xfrm>
            <a:off x="1144588" y="685800"/>
            <a:ext cx="4572000" cy="3429000"/>
          </a:xfrm>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2F10BD-E53C-4547-85A0-D33D1CE157DD}" type="slidenum">
              <a:rPr lang="en-US"/>
              <a:pPr/>
              <a:t>18</a:t>
            </a:fld>
            <a:endParaRPr lang="en-US"/>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49FC9E-677F-474B-8B42-20C1F8B4375D}" type="slidenum">
              <a:rPr lang="en-US"/>
              <a:pPr/>
              <a:t>19</a:t>
            </a:fld>
            <a:endParaRPr lang="en-US"/>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F5A5D6-83A2-4A3D-A3EE-9125C13D1314}" type="slidenum">
              <a:rPr lang="en-US"/>
              <a:pPr/>
              <a:t>20</a:t>
            </a:fld>
            <a:endParaRPr lang="en-US"/>
          </a:p>
        </p:txBody>
      </p:sp>
      <p:sp>
        <p:nvSpPr>
          <p:cNvPr id="41986" name="Rectangle 2"/>
          <p:cNvSpPr>
            <a:spLocks noGrp="1" noRot="1" noChangeAspect="1" noChangeArrowheads="1" noTextEdit="1"/>
          </p:cNvSpPr>
          <p:nvPr>
            <p:ph type="sldImg"/>
          </p:nvPr>
        </p:nvSpPr>
        <p:spPr>
          <a:xfrm>
            <a:off x="1144588" y="685800"/>
            <a:ext cx="4572000" cy="3429000"/>
          </a:xfrm>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D15F93-9CC2-459A-8AD4-8FF1654F86A9}" type="slidenum">
              <a:rPr lang="en-US"/>
              <a:pPr/>
              <a:t>3</a:t>
            </a:fld>
            <a:endParaRPr 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AC3AE4-EB80-4558-AC27-B13207AB5038}" type="slidenum">
              <a:rPr lang="en-US"/>
              <a:pPr/>
              <a:t>21</a:t>
            </a:fld>
            <a:endParaRPr lang="en-US"/>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6DC5F5-03D8-4389-A67A-0B8B06ED552F}" type="slidenum">
              <a:rPr lang="en-US"/>
              <a:pPr/>
              <a:t>23</a:t>
            </a:fld>
            <a:endParaRPr lang="en-US"/>
          </a:p>
        </p:txBody>
      </p:sp>
      <p:sp>
        <p:nvSpPr>
          <p:cNvPr id="14338" name="Rectangle 2"/>
          <p:cNvSpPr>
            <a:spLocks noGrp="1" noRot="1" noChangeAspect="1" noChangeArrowheads="1" noTextEdit="1"/>
          </p:cNvSpPr>
          <p:nvPr>
            <p:ph type="sldImg"/>
          </p:nvPr>
        </p:nvSpPr>
        <p:spPr>
          <a:xfrm>
            <a:off x="1144588" y="685800"/>
            <a:ext cx="4572000" cy="3429000"/>
          </a:xfrm>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57D73D-7B79-41EF-9709-F9FCBBD2BFF3}" type="slidenum">
              <a:rPr lang="en-US"/>
              <a:pPr/>
              <a:t>24</a:t>
            </a:fld>
            <a:endParaRPr 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615266-88F3-4F13-B6A7-C27937F2A370}" type="slidenum">
              <a:rPr lang="en-US"/>
              <a:pPr/>
              <a:t>25</a:t>
            </a:fld>
            <a:endParaRPr lang="en-US"/>
          </a:p>
        </p:txBody>
      </p:sp>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889E0-AEE8-4E1B-95EF-7765D7C49381}" type="slidenum">
              <a:rPr lang="en-US"/>
              <a:pPr/>
              <a:t>26</a:t>
            </a:fld>
            <a:endParaRPr lang="en-US"/>
          </a:p>
        </p:txBody>
      </p:sp>
      <p:sp>
        <p:nvSpPr>
          <p:cNvPr id="181250" name="Rectangle 2"/>
          <p:cNvSpPr>
            <a:spLocks noGrp="1" noRot="1" noChangeAspect="1" noChangeArrowheads="1" noTextEdit="1"/>
          </p:cNvSpPr>
          <p:nvPr>
            <p:ph type="sldImg"/>
          </p:nvPr>
        </p:nvSpPr>
        <p:spPr>
          <a:xfrm>
            <a:off x="1144588" y="685800"/>
            <a:ext cx="4572000" cy="3429000"/>
          </a:xfrm>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6B25C6-A39E-4D05-9DA3-E528E2D265A9}" type="slidenum">
              <a:rPr lang="en-US"/>
              <a:pPr/>
              <a:t>27</a:t>
            </a:fld>
            <a:endParaRPr lang="en-US"/>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8351EB-AF2D-4431-937E-250E0000CB34}" type="slidenum">
              <a:rPr lang="en-US"/>
              <a:pPr/>
              <a:t>29</a:t>
            </a:fld>
            <a:endParaRPr lang="en-US"/>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61C0E7-3102-4C7D-81E7-1BB4B2234A8A}" type="slidenum">
              <a:rPr lang="en-US"/>
              <a:pPr/>
              <a:t>32</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AA0135-CC1C-467E-8A72-0AA1E8B13401}" type="slidenum">
              <a:rPr lang="en-US"/>
              <a:pPr/>
              <a:t>33</a:t>
            </a:fld>
            <a:endParaRPr lang="en-US"/>
          </a:p>
        </p:txBody>
      </p:sp>
      <p:sp>
        <p:nvSpPr>
          <p:cNvPr id="361474" name="Rectangle 2"/>
          <p:cNvSpPr>
            <a:spLocks noGrp="1" noRot="1" noChangeAspect="1" noChangeArrowheads="1" noTextEdit="1"/>
          </p:cNvSpPr>
          <p:nvPr>
            <p:ph type="sldImg"/>
          </p:nvPr>
        </p:nvSpPr>
        <p:spPr>
          <a:ln/>
        </p:spPr>
      </p:sp>
      <p:sp>
        <p:nvSpPr>
          <p:cNvPr id="361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9DE204-31F6-46ED-917E-AE2900482023}" type="slidenum">
              <a:rPr lang="en-US"/>
              <a:pPr/>
              <a:t>34</a:t>
            </a:fld>
            <a:endParaRPr lang="en-US"/>
          </a:p>
        </p:txBody>
      </p:sp>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E0FA6F-CB41-48D9-B294-C774B10790BA}" type="slidenum">
              <a:rPr lang="en-US"/>
              <a:pPr/>
              <a:t>4</a:t>
            </a:fld>
            <a:endParaRPr lang="en-US"/>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5EAA35-E6E1-4A65-A949-CAD8C930096B}" type="slidenum">
              <a:rPr lang="en-US"/>
              <a:pPr/>
              <a:t>35</a:t>
            </a:fld>
            <a:endParaRPr lang="en-US"/>
          </a:p>
        </p:txBody>
      </p:sp>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F44E7A-B613-4803-B65E-78A5542D87D7}" type="slidenum">
              <a:rPr lang="en-US"/>
              <a:pPr/>
              <a:t>36</a:t>
            </a:fld>
            <a:endParaRPr 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67A57-4364-49DA-A3A2-B67B6F046FE6}" type="slidenum">
              <a:rPr lang="en-US"/>
              <a:pPr/>
              <a:t>37</a:t>
            </a:fld>
            <a:endParaRPr lang="en-US"/>
          </a:p>
        </p:txBody>
      </p:sp>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FD03E0-231E-4AA9-9829-0E5F0E2A2FD4}" type="slidenum">
              <a:rPr lang="en-US"/>
              <a:pPr/>
              <a:t>38</a:t>
            </a:fld>
            <a:endParaRPr lang="en-US"/>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85603E-8CA4-43C3-B4FD-DC3DDCDFD8CF}" type="slidenum">
              <a:rPr lang="en-US"/>
              <a:pPr/>
              <a:t>39</a:t>
            </a:fld>
            <a:endParaRPr lang="en-US"/>
          </a:p>
        </p:txBody>
      </p:sp>
      <p:sp>
        <p:nvSpPr>
          <p:cNvPr id="367618" name="Rectangle 2"/>
          <p:cNvSpPr>
            <a:spLocks noGrp="1" noRot="1" noChangeAspect="1" noChangeArrowheads="1" noTextEdit="1"/>
          </p:cNvSpPr>
          <p:nvPr>
            <p:ph type="sldImg"/>
          </p:nvPr>
        </p:nvSpPr>
        <p:spPr>
          <a:ln/>
        </p:spPr>
      </p:sp>
      <p:sp>
        <p:nvSpPr>
          <p:cNvPr id="367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970944-BFE1-4A9C-8E7A-693A3705DBF6}" type="slidenum">
              <a:rPr lang="en-US"/>
              <a:pPr/>
              <a:t>40</a:t>
            </a:fld>
            <a:endParaRPr lang="en-US"/>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91C3AA-1902-4566-BFDE-2458AB0B1A39}" type="slidenum">
              <a:rPr lang="en-US"/>
              <a:pPr/>
              <a:t>41</a:t>
            </a:fld>
            <a:endParaRPr lang="en-US"/>
          </a:p>
        </p:txBody>
      </p:sp>
      <p:sp>
        <p:nvSpPr>
          <p:cNvPr id="369666" name="Rectangle 2"/>
          <p:cNvSpPr>
            <a:spLocks noGrp="1" noRot="1" noChangeAspect="1" noChangeArrowheads="1" noTextEdit="1"/>
          </p:cNvSpPr>
          <p:nvPr>
            <p:ph type="sldImg"/>
          </p:nvPr>
        </p:nvSpPr>
        <p:spPr>
          <a:ln/>
        </p:spPr>
      </p:sp>
      <p:sp>
        <p:nvSpPr>
          <p:cNvPr id="369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0DF16E-3AA1-43A6-AF2E-A1B687B15056}" type="slidenum">
              <a:rPr lang="en-US"/>
              <a:pPr/>
              <a:t>42</a:t>
            </a:fld>
            <a:endParaRPr lang="en-US"/>
          </a:p>
        </p:txBody>
      </p:sp>
      <p:sp>
        <p:nvSpPr>
          <p:cNvPr id="33794" name="Rectangle 2"/>
          <p:cNvSpPr>
            <a:spLocks noGrp="1" noRot="1" noChangeAspect="1" noChangeArrowheads="1" noTextEdit="1"/>
          </p:cNvSpPr>
          <p:nvPr>
            <p:ph type="sldImg"/>
          </p:nvPr>
        </p:nvSpPr>
        <p:spPr>
          <a:xfrm>
            <a:off x="1144588" y="685800"/>
            <a:ext cx="4572000" cy="3429000"/>
          </a:xfrm>
          <a:ln/>
        </p:spPr>
      </p:sp>
      <p:sp>
        <p:nvSpPr>
          <p:cNvPr id="33795" name="Rectangle 3"/>
          <p:cNvSpPr>
            <a:spLocks noGrp="1" noChangeArrowheads="1"/>
          </p:cNvSpPr>
          <p:nvPr>
            <p:ph type="body" idx="1"/>
          </p:nvPr>
        </p:nvSpPr>
        <p:spPr/>
        <p:txBody>
          <a:bodyPr/>
          <a:lstStyle/>
          <a:p>
            <a:pPr>
              <a:spcBef>
                <a:spcPct val="0"/>
              </a:spcBef>
            </a:pPr>
            <a:endParaRPr lang="en-US" sz="18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67D68B-6332-4A8A-BC38-C02B58837DBB}" type="slidenum">
              <a:rPr lang="en-US"/>
              <a:pPr/>
              <a:t>43</a:t>
            </a:fld>
            <a:endParaRPr lang="en-US"/>
          </a:p>
        </p:txBody>
      </p:sp>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5176CD-7CA9-424C-8D84-5C8F17ECD84B}" type="slidenum">
              <a:rPr lang="en-US"/>
              <a:pPr/>
              <a:t>44</a:t>
            </a:fld>
            <a:endParaRPr lang="en-US"/>
          </a:p>
        </p:txBody>
      </p:sp>
      <p:sp>
        <p:nvSpPr>
          <p:cNvPr id="183298" name="Rectangle 2"/>
          <p:cNvSpPr>
            <a:spLocks noGrp="1" noRot="1" noChangeAspect="1" noChangeArrowheads="1" noTextEdit="1"/>
          </p:cNvSpPr>
          <p:nvPr>
            <p:ph type="sldImg"/>
          </p:nvPr>
        </p:nvSpPr>
        <p:spPr>
          <a:xfrm>
            <a:off x="1144588" y="685800"/>
            <a:ext cx="4572000" cy="3429000"/>
          </a:xfrm>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01CD9F-2486-45DC-9797-4C575DEB3E34}" type="slidenum">
              <a:rPr lang="en-US"/>
              <a:pPr/>
              <a:t>5</a:t>
            </a:fld>
            <a:endParaRPr lang="en-US"/>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2B2707-91E1-4E36-8177-E88C51AEAFDD}" type="slidenum">
              <a:rPr lang="en-US"/>
              <a:pPr/>
              <a:t>45</a:t>
            </a:fld>
            <a:endParaRPr lang="en-US"/>
          </a:p>
        </p:txBody>
      </p:sp>
      <p:sp>
        <p:nvSpPr>
          <p:cNvPr id="370690" name="Rectangle 2"/>
          <p:cNvSpPr>
            <a:spLocks noGrp="1" noRot="1" noChangeAspect="1"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A922C9-A3DB-4E27-BC97-45D741FA7605}" type="slidenum">
              <a:rPr lang="en-US"/>
              <a:pPr/>
              <a:t>46</a:t>
            </a:fld>
            <a:endParaRPr lang="en-US"/>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76AE30-27AF-40D7-8121-7EAC9E73DD3C}" type="slidenum">
              <a:rPr lang="en-US"/>
              <a:pPr/>
              <a:t>47</a:t>
            </a:fld>
            <a:endParaRPr lang="en-US"/>
          </a:p>
        </p:txBody>
      </p:sp>
      <p:sp>
        <p:nvSpPr>
          <p:cNvPr id="372738" name="Rectangle 2"/>
          <p:cNvSpPr>
            <a:spLocks noGrp="1" noRot="1" noChangeAspect="1" noChangeArrowheads="1" noTextEdit="1"/>
          </p:cNvSpPr>
          <p:nvPr>
            <p:ph type="sldImg"/>
          </p:nvPr>
        </p:nvSpPr>
        <p:spPr>
          <a:ln/>
        </p:spPr>
      </p:sp>
      <p:sp>
        <p:nvSpPr>
          <p:cNvPr id="372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2F29BE-52F7-4AAE-8B33-378CD657553E}" type="slidenum">
              <a:rPr lang="en-US"/>
              <a:pPr/>
              <a:t>48</a:t>
            </a:fld>
            <a:endParaRPr lang="en-US"/>
          </a:p>
        </p:txBody>
      </p:sp>
      <p:sp>
        <p:nvSpPr>
          <p:cNvPr id="373762" name="Rectangle 2"/>
          <p:cNvSpPr>
            <a:spLocks noGrp="1" noRot="1" noChangeAspect="1" noChangeArrowheads="1" noTextEdit="1"/>
          </p:cNvSpPr>
          <p:nvPr>
            <p:ph type="sldImg"/>
          </p:nvPr>
        </p:nvSpPr>
        <p:spPr>
          <a:ln/>
        </p:spPr>
      </p:sp>
      <p:sp>
        <p:nvSpPr>
          <p:cNvPr id="373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61DE41-BAAD-4342-978F-DEDCAAAA4494}" type="slidenum">
              <a:rPr lang="en-US"/>
              <a:pPr/>
              <a:t>49</a:t>
            </a:fld>
            <a:endParaRPr lang="en-US"/>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AA2E28-3077-44BD-A976-6A771DACC40D}" type="slidenum">
              <a:rPr lang="en-US"/>
              <a:pPr/>
              <a:t>50</a:t>
            </a:fld>
            <a:endParaRPr lang="en-US"/>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0CFB74-764C-4623-BC22-1936B0A9913F}" type="slidenum">
              <a:rPr lang="en-US"/>
              <a:pPr/>
              <a:t>52</a:t>
            </a:fld>
            <a:endParaRPr lang="en-US"/>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A49311-DE45-49E0-A57D-1608182F146A}" type="slidenum">
              <a:rPr lang="en-US"/>
              <a:pPr/>
              <a:t>53</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7B3C60-B8AB-4AAC-B32A-B37C1FF12978}" type="slidenum">
              <a:rPr lang="en-US"/>
              <a:pPr/>
              <a:t>54</a:t>
            </a:fld>
            <a:endParaRPr lang="en-US"/>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2AC77-A71D-4081-AA93-3F5490949033}" type="slidenum">
              <a:rPr lang="en-US"/>
              <a:pPr/>
              <a:t>55</a:t>
            </a:fld>
            <a:endParaRPr lang="en-US"/>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FECDE4-44DD-4438-9486-B71A5F33EED5}" type="slidenum">
              <a:rPr lang="en-US"/>
              <a:pPr/>
              <a:t>6</a:t>
            </a:fld>
            <a:endParaRPr lang="en-US"/>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199520-3867-4F4F-93FF-3384BD311E35}" type="slidenum">
              <a:rPr lang="en-US"/>
              <a:pPr/>
              <a:t>56</a:t>
            </a:fld>
            <a:endParaRPr lang="en-US"/>
          </a:p>
        </p:txBody>
      </p:sp>
      <p:sp>
        <p:nvSpPr>
          <p:cNvPr id="380930" name="Rectangle 2"/>
          <p:cNvSpPr>
            <a:spLocks noGrp="1" noRot="1" noChangeAspec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BBA873-9379-43C9-8647-5990CF6A253C}" type="slidenum">
              <a:rPr lang="en-US"/>
              <a:pPr/>
              <a:t>57</a:t>
            </a:fld>
            <a:endParaRPr lang="en-US"/>
          </a:p>
        </p:txBody>
      </p:sp>
      <p:sp>
        <p:nvSpPr>
          <p:cNvPr id="381954" name="Rectangle 2"/>
          <p:cNvSpPr>
            <a:spLocks noGrp="1" noRot="1" noChangeAspect="1" noChangeArrowheads="1" noTextEdit="1"/>
          </p:cNvSpPr>
          <p:nvPr>
            <p:ph type="sldImg"/>
          </p:nvPr>
        </p:nvSpPr>
        <p:spPr>
          <a:ln/>
        </p:spPr>
      </p:sp>
      <p:sp>
        <p:nvSpPr>
          <p:cNvPr id="381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7468B1-0080-4CF7-93AC-AFB1BA058CAF}" type="slidenum">
              <a:rPr lang="en-US"/>
              <a:pPr/>
              <a:t>58</a:t>
            </a:fld>
            <a:endParaRPr lang="en-US"/>
          </a:p>
        </p:txBody>
      </p:sp>
      <p:sp>
        <p:nvSpPr>
          <p:cNvPr id="217090" name="Rectangle 2"/>
          <p:cNvSpPr>
            <a:spLocks noGrp="1" noRot="1" noChangeAspect="1" noChangeArrowheads="1" noTextEdit="1"/>
          </p:cNvSpPr>
          <p:nvPr>
            <p:ph type="sldImg"/>
          </p:nvPr>
        </p:nvSpPr>
        <p:spPr>
          <a:xfrm>
            <a:off x="1144588" y="685800"/>
            <a:ext cx="4572000" cy="3429000"/>
          </a:xfrm>
          <a:ln/>
        </p:spPr>
      </p:sp>
      <p:sp>
        <p:nvSpPr>
          <p:cNvPr id="217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06F648-39B1-4FA4-8DD4-8127C53182C1}" type="slidenum">
              <a:rPr lang="en-US"/>
              <a:pPr/>
              <a:t>59</a:t>
            </a:fld>
            <a:endParaRPr lang="en-US"/>
          </a:p>
        </p:txBody>
      </p:sp>
      <p:sp>
        <p:nvSpPr>
          <p:cNvPr id="382978" name="Rectangle 2"/>
          <p:cNvSpPr>
            <a:spLocks noGrp="1" noRot="1" noChangeAspect="1" noChangeArrowheads="1" noTextEdit="1"/>
          </p:cNvSpPr>
          <p:nvPr>
            <p:ph type="sldImg"/>
          </p:nvPr>
        </p:nvSpPr>
        <p:spPr>
          <a:ln/>
        </p:spPr>
      </p:sp>
      <p:sp>
        <p:nvSpPr>
          <p:cNvPr id="382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B60950-C884-40C6-90B6-435C67E98130}" type="slidenum">
              <a:rPr lang="en-US"/>
              <a:pPr/>
              <a:t>60</a:t>
            </a:fld>
            <a:endParaRPr lang="en-US"/>
          </a:p>
        </p:txBody>
      </p:sp>
      <p:sp>
        <p:nvSpPr>
          <p:cNvPr id="384002" name="Rectangle 2"/>
          <p:cNvSpPr>
            <a:spLocks noGrp="1" noRot="1" noChangeAspect="1" noChangeArrowheads="1" noTextEdit="1"/>
          </p:cNvSpPr>
          <p:nvPr>
            <p:ph type="sldImg"/>
          </p:nvPr>
        </p:nvSpPr>
        <p:spPr>
          <a:ln/>
        </p:spPr>
      </p:sp>
      <p:sp>
        <p:nvSpPr>
          <p:cNvPr id="384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10FEBF-3C9F-4B03-B2C8-3CC069A8B44D}" type="slidenum">
              <a:rPr lang="en-US"/>
              <a:pPr/>
              <a:t>62</a:t>
            </a:fld>
            <a:endParaRPr lang="en-US"/>
          </a:p>
        </p:txBody>
      </p:sp>
      <p:sp>
        <p:nvSpPr>
          <p:cNvPr id="385026" name="Rectangle 2"/>
          <p:cNvSpPr>
            <a:spLocks noGrp="1" noRot="1" noChangeAspect="1" noChangeArrowheads="1" noTextEdit="1"/>
          </p:cNvSpPr>
          <p:nvPr>
            <p:ph type="sldImg"/>
          </p:nvPr>
        </p:nvSpPr>
        <p:spPr>
          <a:ln/>
        </p:spPr>
      </p:sp>
      <p:sp>
        <p:nvSpPr>
          <p:cNvPr id="385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0D8E8D-DD3B-4CB1-B808-4FA6111A6647}" type="slidenum">
              <a:rPr lang="en-US"/>
              <a:pPr/>
              <a:t>63</a:t>
            </a:fld>
            <a:endParaRPr lang="en-US"/>
          </a:p>
        </p:txBody>
      </p:sp>
      <p:sp>
        <p:nvSpPr>
          <p:cNvPr id="386050" name="Rectangle 2"/>
          <p:cNvSpPr>
            <a:spLocks noGrp="1" noRot="1" noChangeAspect="1" noChangeArrowheads="1" noTextEdit="1"/>
          </p:cNvSpPr>
          <p:nvPr>
            <p:ph type="sldImg"/>
          </p:nvPr>
        </p:nvSpPr>
        <p:spPr>
          <a:ln/>
        </p:spPr>
      </p:sp>
      <p:sp>
        <p:nvSpPr>
          <p:cNvPr id="386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DB712-B548-494A-ABC0-22D30E17FE4F}" type="slidenum">
              <a:rPr lang="en-US"/>
              <a:pPr/>
              <a:t>64</a:t>
            </a:fld>
            <a:endParaRPr lang="en-US"/>
          </a:p>
        </p:txBody>
      </p:sp>
      <p:sp>
        <p:nvSpPr>
          <p:cNvPr id="387074" name="Rectangle 2"/>
          <p:cNvSpPr>
            <a:spLocks noGrp="1" noRot="1" noChangeAspect="1"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C60C4E-C009-48C4-9D90-671222381711}" type="slidenum">
              <a:rPr lang="en-US"/>
              <a:pPr/>
              <a:t>65</a:t>
            </a:fld>
            <a:endParaRPr lang="en-US"/>
          </a:p>
        </p:txBody>
      </p:sp>
      <p:sp>
        <p:nvSpPr>
          <p:cNvPr id="388098" name="Rectangle 2"/>
          <p:cNvSpPr>
            <a:spLocks noGrp="1" noRot="1" noChangeAspec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2DBFF-F97D-4E3B-8084-D0BD9F58415F}" type="slidenum">
              <a:rPr lang="en-US"/>
              <a:pPr/>
              <a:t>66</a:t>
            </a:fld>
            <a:endParaRPr lang="en-US"/>
          </a:p>
        </p:txBody>
      </p:sp>
      <p:sp>
        <p:nvSpPr>
          <p:cNvPr id="389122" name="Rectangle 2"/>
          <p:cNvSpPr>
            <a:spLocks noGrp="1" noRot="1" noChangeAspect="1" noChangeArrowheads="1" noTextEdit="1"/>
          </p:cNvSpPr>
          <p:nvPr>
            <p:ph type="sldImg"/>
          </p:nvPr>
        </p:nvSpPr>
        <p:spPr>
          <a:ln/>
        </p:spPr>
      </p:sp>
      <p:sp>
        <p:nvSpPr>
          <p:cNvPr id="389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7BBB5-BC3C-4EF7-AC58-8BBC4870E7BD}" type="slidenum">
              <a:rPr lang="en-US"/>
              <a:pPr/>
              <a:t>7</a:t>
            </a:fld>
            <a:endParaRPr lang="en-US"/>
          </a:p>
        </p:txBody>
      </p:sp>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C75F19-B579-44EA-B58E-404266B2C974}" type="slidenum">
              <a:rPr lang="en-US"/>
              <a:pPr/>
              <a:t>67</a:t>
            </a:fld>
            <a:endParaRPr lang="en-US"/>
          </a:p>
        </p:txBody>
      </p:sp>
      <p:sp>
        <p:nvSpPr>
          <p:cNvPr id="390146" name="Rectangle 2"/>
          <p:cNvSpPr>
            <a:spLocks noGrp="1" noRot="1" noChangeAspec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AD6EBF-3DE6-436D-992C-B5D4FA5F1910}" type="slidenum">
              <a:rPr lang="en-US"/>
              <a:pPr/>
              <a:t>68</a:t>
            </a:fld>
            <a:endParaRPr lang="en-US"/>
          </a:p>
        </p:txBody>
      </p:sp>
      <p:sp>
        <p:nvSpPr>
          <p:cNvPr id="264194" name="Rectangle 2"/>
          <p:cNvSpPr>
            <a:spLocks noGrp="1" noRot="1" noChangeAspect="1" noChangeArrowheads="1" noTextEdit="1"/>
          </p:cNvSpPr>
          <p:nvPr>
            <p:ph type="sldImg"/>
          </p:nvPr>
        </p:nvSpPr>
        <p:spPr>
          <a:xfrm>
            <a:off x="1144588" y="685800"/>
            <a:ext cx="4572000" cy="3429000"/>
          </a:xfrm>
          <a:ln/>
        </p:spPr>
      </p:sp>
      <p:sp>
        <p:nvSpPr>
          <p:cNvPr id="264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FF38EB-FEA1-44E0-88B1-2E5995346037}" type="slidenum">
              <a:rPr lang="en-US"/>
              <a:pPr/>
              <a:t>69</a:t>
            </a:fld>
            <a:endParaRPr lang="en-US"/>
          </a:p>
        </p:txBody>
      </p:sp>
      <p:sp>
        <p:nvSpPr>
          <p:cNvPr id="391170" name="Rectangle 2"/>
          <p:cNvSpPr>
            <a:spLocks noGrp="1" noRot="1" noChangeAspect="1" noChangeArrowheads="1" noTextEdit="1"/>
          </p:cNvSpPr>
          <p:nvPr>
            <p:ph type="sldImg"/>
          </p:nvPr>
        </p:nvSpPr>
        <p:spPr>
          <a:ln/>
        </p:spPr>
      </p:sp>
      <p:sp>
        <p:nvSpPr>
          <p:cNvPr id="391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D8B0F-5E3F-4FC5-B79A-0EB66629E507}" type="slidenum">
              <a:rPr lang="en-US"/>
              <a:pPr/>
              <a:t>70</a:t>
            </a:fld>
            <a:endParaRPr lang="en-US"/>
          </a:p>
        </p:txBody>
      </p:sp>
      <p:sp>
        <p:nvSpPr>
          <p:cNvPr id="392194" name="Rectangle 2"/>
          <p:cNvSpPr>
            <a:spLocks noGrp="1" noRot="1" noChangeAspect="1" noChangeArrowheads="1" noTextEdit="1"/>
          </p:cNvSpPr>
          <p:nvPr>
            <p:ph type="sldImg"/>
          </p:nvPr>
        </p:nvSpPr>
        <p:spPr>
          <a:ln/>
        </p:spPr>
      </p:sp>
      <p:sp>
        <p:nvSpPr>
          <p:cNvPr id="392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8C44D9-E110-4F0F-8A56-D3B08F9B84F6}" type="slidenum">
              <a:rPr lang="en-US"/>
              <a:pPr/>
              <a:t>71</a:t>
            </a:fld>
            <a:endParaRPr lang="en-US"/>
          </a:p>
        </p:txBody>
      </p:sp>
      <p:sp>
        <p:nvSpPr>
          <p:cNvPr id="393218" name="Rectangle 2"/>
          <p:cNvSpPr>
            <a:spLocks noGrp="1" noRot="1" noChangeAspect="1" noChangeArrowheads="1" noTextEdit="1"/>
          </p:cNvSpPr>
          <p:nvPr>
            <p:ph type="sldImg"/>
          </p:nvPr>
        </p:nvSpPr>
        <p:spPr>
          <a:ln/>
        </p:spPr>
      </p:sp>
      <p:sp>
        <p:nvSpPr>
          <p:cNvPr id="393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43B33D-5713-4594-8F2D-3086D69F0704}" type="slidenum">
              <a:rPr lang="en-US"/>
              <a:pPr/>
              <a:t>72</a:t>
            </a:fld>
            <a:endParaRPr lang="en-US"/>
          </a:p>
        </p:txBody>
      </p:sp>
      <p:sp>
        <p:nvSpPr>
          <p:cNvPr id="394242" name="Rectangle 2"/>
          <p:cNvSpPr>
            <a:spLocks noGrp="1" noRot="1" noChangeAspect="1" noChangeArrowheads="1" noTextEdit="1"/>
          </p:cNvSpPr>
          <p:nvPr>
            <p:ph type="sldImg"/>
          </p:nvPr>
        </p:nvSpPr>
        <p:spPr>
          <a:ln/>
        </p:spPr>
      </p:sp>
      <p:sp>
        <p:nvSpPr>
          <p:cNvPr id="394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84BBCF-2540-459E-B755-0B85F1F16F81}" type="slidenum">
              <a:rPr lang="en-US"/>
              <a:pPr/>
              <a:t>73</a:t>
            </a:fld>
            <a:endParaRPr lang="en-US"/>
          </a:p>
        </p:txBody>
      </p:sp>
      <p:sp>
        <p:nvSpPr>
          <p:cNvPr id="305154" name="Rectangle 2"/>
          <p:cNvSpPr>
            <a:spLocks noGrp="1" noRot="1" noChangeAspect="1" noChangeArrowheads="1" noTextEdit="1"/>
          </p:cNvSpPr>
          <p:nvPr>
            <p:ph type="sldImg"/>
          </p:nvPr>
        </p:nvSpPr>
        <p:spPr>
          <a:xfrm>
            <a:off x="1144588" y="685800"/>
            <a:ext cx="4572000" cy="3429000"/>
          </a:xfrm>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520568-ECF4-44FA-B240-A5912A966284}" type="slidenum">
              <a:rPr lang="en-US"/>
              <a:pPr/>
              <a:t>74</a:t>
            </a:fld>
            <a:endParaRPr lang="en-US"/>
          </a:p>
        </p:txBody>
      </p:sp>
      <p:sp>
        <p:nvSpPr>
          <p:cNvPr id="395266" name="Rectangle 2"/>
          <p:cNvSpPr>
            <a:spLocks noGrp="1" noRot="1" noChangeAspect="1" noChangeArrowheads="1" noTextEdit="1"/>
          </p:cNvSpPr>
          <p:nvPr>
            <p:ph type="sldImg"/>
          </p:nvPr>
        </p:nvSpPr>
        <p:spPr>
          <a:ln/>
        </p:spPr>
      </p:sp>
      <p:sp>
        <p:nvSpPr>
          <p:cNvPr id="395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64DF14-351B-4287-A291-3FBDA9BC5981}" type="slidenum">
              <a:rPr lang="en-US"/>
              <a:pPr/>
              <a:t>75</a:t>
            </a:fld>
            <a:endParaRPr lang="en-US"/>
          </a:p>
        </p:txBody>
      </p:sp>
      <p:sp>
        <p:nvSpPr>
          <p:cNvPr id="35842" name="Rectangle 2"/>
          <p:cNvSpPr>
            <a:spLocks noGrp="1" noRot="1" noChangeAspect="1" noChangeArrowheads="1" noTextEdit="1"/>
          </p:cNvSpPr>
          <p:nvPr>
            <p:ph type="sldImg"/>
          </p:nvPr>
        </p:nvSpPr>
        <p:spPr>
          <a:xfrm>
            <a:off x="1144588" y="685800"/>
            <a:ext cx="4572000" cy="3429000"/>
          </a:xfrm>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E0ED26-D240-42B8-8A10-79571CA451FA}" type="slidenum">
              <a:rPr lang="en-US"/>
              <a:pPr/>
              <a:t>76</a:t>
            </a:fld>
            <a:endParaRPr lang="en-US"/>
          </a:p>
        </p:txBody>
      </p:sp>
      <p:sp>
        <p:nvSpPr>
          <p:cNvPr id="396290" name="Rectangle 2"/>
          <p:cNvSpPr>
            <a:spLocks noGrp="1" noRot="1" noChangeAspect="1" noChangeArrowheads="1" noTextEdit="1"/>
          </p:cNvSpPr>
          <p:nvPr>
            <p:ph type="sldImg"/>
          </p:nvPr>
        </p:nvSpPr>
        <p:spPr>
          <a:ln/>
        </p:spPr>
      </p:sp>
      <p:sp>
        <p:nvSpPr>
          <p:cNvPr id="396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178CF5-D5D7-4CE6-B563-522F015CCDD3}" type="slidenum">
              <a:rPr lang="en-US"/>
              <a:pPr/>
              <a:t>8</a:t>
            </a:fld>
            <a:endParaRPr lang="en-US"/>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B334C9-5359-43A8-8794-FC97605B683B}" type="slidenum">
              <a:rPr lang="en-US"/>
              <a:pPr/>
              <a:t>77</a:t>
            </a:fld>
            <a:endParaRPr lang="en-US"/>
          </a:p>
        </p:txBody>
      </p:sp>
      <p:sp>
        <p:nvSpPr>
          <p:cNvPr id="397314" name="Rectangle 2"/>
          <p:cNvSpPr>
            <a:spLocks noGrp="1" noRot="1" noChangeAspect="1" noChangeArrowheads="1" noTextEdit="1"/>
          </p:cNvSpPr>
          <p:nvPr>
            <p:ph type="sldImg"/>
          </p:nvPr>
        </p:nvSpPr>
        <p:spPr>
          <a:ln/>
        </p:spPr>
      </p:sp>
      <p:sp>
        <p:nvSpPr>
          <p:cNvPr id="397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194C8-434E-431F-83E8-AD3AE066DBE4}" type="slidenum">
              <a:rPr lang="en-US"/>
              <a:pPr/>
              <a:t>79</a:t>
            </a:fld>
            <a:endParaRPr lang="en-US"/>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89EEC-4FDA-4DD0-A0D6-FE5BEDC81E2D}" type="slidenum">
              <a:rPr lang="en-US"/>
              <a:pPr/>
              <a:t>9</a:t>
            </a:fld>
            <a:endParaRPr lang="en-US"/>
          </a:p>
        </p:txBody>
      </p:sp>
      <p:sp>
        <p:nvSpPr>
          <p:cNvPr id="346114" name="Rectangle 2"/>
          <p:cNvSpPr>
            <a:spLocks noGrp="1" noRot="1" noChangeAspect="1"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C1C8EE-BB00-4F31-9418-9D3C2537841C}" type="slidenum">
              <a:rPr lang="en-US"/>
              <a:pPr/>
              <a:t>10</a:t>
            </a:fld>
            <a:endParaRPr lang="en-US"/>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AD1650-A23E-4D66-AA4A-46D00C107EDC}"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DA1040-E226-40BD-AA37-C3BFC4D6E63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FEFA01-6C5D-4066-88FD-1E138A87029B}"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15E999D-4FC1-4769-B5B0-05E1A3DBEC65}"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3A5220F-38E5-4E0D-A7A3-A7308C1B2977}"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53954" name="Rectangle 2"/>
          <p:cNvSpPr>
            <a:spLocks noGrp="1" noChangeArrowheads="1"/>
          </p:cNvSpPr>
          <p:nvPr>
            <p:ph type="ctrTitle"/>
          </p:nvPr>
        </p:nvSpPr>
        <p:spPr>
          <a:xfrm>
            <a:off x="914400" y="1524000"/>
            <a:ext cx="7623175" cy="1752600"/>
          </a:xfrm>
        </p:spPr>
        <p:txBody>
          <a:bodyPr/>
          <a:lstStyle>
            <a:lvl1pPr>
              <a:defRPr/>
            </a:lvl1pPr>
          </a:lstStyle>
          <a:p>
            <a:r>
              <a:rPr lang="en-US" altLang="en-US"/>
              <a:t>Click to edit Master title style</a:t>
            </a:r>
          </a:p>
        </p:txBody>
      </p:sp>
      <p:sp>
        <p:nvSpPr>
          <p:cNvPr id="253955" name="Rectangle 3"/>
          <p:cNvSpPr>
            <a:spLocks noGrp="1" noChangeArrowheads="1"/>
          </p:cNvSpPr>
          <p:nvPr>
            <p:ph type="subTitle" idx="1"/>
          </p:nvPr>
        </p:nvSpPr>
        <p:spPr>
          <a:xfrm>
            <a:off x="1981200" y="3962400"/>
            <a:ext cx="6553200" cy="1752600"/>
          </a:xfrm>
        </p:spPr>
        <p:txBody>
          <a:bodyPr/>
          <a:lstStyle>
            <a:lvl1pPr marL="0" indent="0" algn="ctr">
              <a:buFont typeface="Wingdings" pitchFamily="2" charset="2"/>
              <a:buNone/>
              <a:defRPr/>
            </a:lvl1pPr>
          </a:lstStyle>
          <a:p>
            <a:r>
              <a:rPr lang="en-US" altLang="en-US"/>
              <a:t>Click to edit Master subtitle style</a:t>
            </a:r>
          </a:p>
        </p:txBody>
      </p:sp>
      <p:sp>
        <p:nvSpPr>
          <p:cNvPr id="253956" name="Rectangle 4"/>
          <p:cNvSpPr>
            <a:spLocks noGrp="1" noChangeArrowheads="1"/>
          </p:cNvSpPr>
          <p:nvPr>
            <p:ph type="dt" sz="half" idx="2"/>
          </p:nvPr>
        </p:nvSpPr>
        <p:spPr/>
        <p:txBody>
          <a:bodyPr/>
          <a:lstStyle>
            <a:lvl1pPr>
              <a:defRPr/>
            </a:lvl1pPr>
          </a:lstStyle>
          <a:p>
            <a:endParaRPr lang="en-US" altLang="en-US"/>
          </a:p>
        </p:txBody>
      </p:sp>
      <p:sp>
        <p:nvSpPr>
          <p:cNvPr id="253957" name="Rectangle 5"/>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253958" name="Rectangle 6"/>
          <p:cNvSpPr>
            <a:spLocks noGrp="1" noChangeArrowheads="1"/>
          </p:cNvSpPr>
          <p:nvPr>
            <p:ph type="sldNum" sz="quarter" idx="4"/>
          </p:nvPr>
        </p:nvSpPr>
        <p:spPr/>
        <p:txBody>
          <a:bodyPr/>
          <a:lstStyle>
            <a:lvl1pPr>
              <a:defRPr/>
            </a:lvl1pPr>
          </a:lstStyle>
          <a:p>
            <a:fld id="{4115EFC0-7C22-4A5A-8B5F-7E3B0F4F3464}" type="slidenum">
              <a:rPr lang="en-US" altLang="en-US"/>
              <a:pPr/>
              <a:t>‹#›</a:t>
            </a:fld>
            <a:endParaRPr lang="en-US" altLang="en-US"/>
          </a:p>
        </p:txBody>
      </p:sp>
      <p:sp>
        <p:nvSpPr>
          <p:cNvPr id="253959"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253960"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n-US"/>
          </a:p>
        </p:txBody>
      </p:sp>
    </p:spTree>
  </p:cSld>
  <p:clrMapOvr>
    <a:masterClrMapping/>
  </p:clrMapOvr>
  <p:transition spd="slow">
    <p:wheel spokes="8"/>
    <p:sndAc>
      <p:stSnd>
        <p:snd r:embed="rId1" name="voltage.wav" builtIn="1"/>
      </p:stSnd>
    </p:sndAc>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0EA2B39-992E-450F-81E4-4AD33F2DEE4D}"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1843C26-7F64-453B-B128-5BDFD60F5EB1}"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4CC031A-BBE8-41A7-8D52-3371918F47F8}"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AF9BE1B-61C9-4291-A1B4-83BC1CD5F257}"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CCC5D815-01DA-4C8D-ABCD-167D75FC8FDA}"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AB809C-1FF2-4542-8619-DE833D1B4606}"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E7251F7A-7398-4552-9AF5-A4041101DFB4}"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4EF162C-2FFB-4D68-BCA3-275532259F2D}"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A9C3FC7-A8BD-470A-8867-EED385EF466C}"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33BB87E-7ECA-4D8D-8A42-59AAB59F161A}"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8221299-EB1A-4151-8089-9C70AF92F6FC}"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02DCEC74-BB33-4083-8339-ADCEFB96C95D}"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EB645433-D158-4381-A08E-52341CAB907F}"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94B7905C-6824-4CE0-9FEA-195F89557476}"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FAF1B464-43F6-49FC-8ACC-9F982170DEE0}"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a:lstStyle/>
          <a:p>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CEAD51A2-D159-40DC-BD51-3EB48867C3CE}"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02B8257-90FC-4DEB-8AEF-9C080FA3FB8B}"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4038600" cy="4530725"/>
          </a:xfrm>
        </p:spPr>
        <p:txBody>
          <a:bodyPr/>
          <a:lstStyle/>
          <a:p>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FD35AE6D-7C75-45A9-83B1-01180E3D1952}" type="slidenum">
              <a:rPr lang="en-US" altLang="en-US"/>
              <a:pPr/>
              <a:t>‹#›</a:t>
            </a:fld>
            <a:endParaRPr lang="en-US" altLang="en-US"/>
          </a:p>
        </p:txBody>
      </p:sp>
    </p:spTree>
  </p:cSld>
  <p:clrMapOvr>
    <a:masterClrMapping/>
  </p:clrMapOvr>
  <p:transition spd="slow">
    <p:wheel spokes="8"/>
    <p:sndAc>
      <p:stSnd>
        <p:snd r:embed="rId1" name="voltage.wav" builtIn="1"/>
      </p:stSnd>
    </p:sndAc>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5907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US"/>
          </a:p>
        </p:txBody>
      </p:sp>
      <p:sp>
        <p:nvSpPr>
          <p:cNvPr id="259075"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259076"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259077"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259078"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259079" name="Rectangle 7"/>
          <p:cNvSpPr>
            <a:spLocks noGrp="1" noChangeArrowheads="1"/>
          </p:cNvSpPr>
          <p:nvPr>
            <p:ph type="sldNum" sz="quarter" idx="4"/>
          </p:nvPr>
        </p:nvSpPr>
        <p:spPr>
          <a:xfrm>
            <a:off x="6553200" y="6248400"/>
            <a:ext cx="1905000" cy="457200"/>
          </a:xfrm>
        </p:spPr>
        <p:txBody>
          <a:bodyPr/>
          <a:lstStyle>
            <a:lvl1pPr>
              <a:defRPr/>
            </a:lvl1pPr>
          </a:lstStyle>
          <a:p>
            <a:fld id="{F1FD018E-C395-4E3B-9EBB-19A6912D34A3}" type="slidenum">
              <a:rPr lang="en-US"/>
              <a:pPr/>
              <a:t>‹#›</a:t>
            </a:fld>
            <a:endParaRPr lang="en-US"/>
          </a:p>
        </p:txBody>
      </p:sp>
      <p:grpSp>
        <p:nvGrpSpPr>
          <p:cNvPr id="259080" name="Group 8"/>
          <p:cNvGrpSpPr>
            <a:grpSpLocks/>
          </p:cNvGrpSpPr>
          <p:nvPr/>
        </p:nvGrpSpPr>
        <p:grpSpPr bwMode="auto">
          <a:xfrm>
            <a:off x="195263" y="234950"/>
            <a:ext cx="3787775" cy="1778000"/>
            <a:chOff x="123" y="148"/>
            <a:chExt cx="2386" cy="1120"/>
          </a:xfrm>
        </p:grpSpPr>
        <p:sp>
          <p:nvSpPr>
            <p:cNvPr id="259081"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259082"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259083"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259084" name="Group 12"/>
            <p:cNvGrpSpPr>
              <a:grpSpLocks/>
            </p:cNvGrpSpPr>
            <p:nvPr userDrawn="1"/>
          </p:nvGrpSpPr>
          <p:grpSpPr bwMode="auto">
            <a:xfrm>
              <a:off x="123" y="148"/>
              <a:ext cx="2386" cy="1081"/>
              <a:chOff x="123" y="148"/>
              <a:chExt cx="2386" cy="1081"/>
            </a:xfrm>
          </p:grpSpPr>
          <p:sp>
            <p:nvSpPr>
              <p:cNvPr id="259085"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259086"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259087"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259088"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259089"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grpSp>
        <p:nvGrpSpPr>
          <p:cNvPr id="259090" name="Group 18"/>
          <p:cNvGrpSpPr>
            <a:grpSpLocks/>
          </p:cNvGrpSpPr>
          <p:nvPr/>
        </p:nvGrpSpPr>
        <p:grpSpPr bwMode="auto">
          <a:xfrm>
            <a:off x="7915275" y="4368800"/>
            <a:ext cx="742950" cy="1058863"/>
            <a:chOff x="4986" y="2752"/>
            <a:chExt cx="468" cy="667"/>
          </a:xfrm>
        </p:grpSpPr>
        <p:sp>
          <p:nvSpPr>
            <p:cNvPr id="259091"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259092"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US"/>
            </a:p>
          </p:txBody>
        </p:sp>
        <p:sp>
          <p:nvSpPr>
            <p:cNvPr id="259093"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259094" name="Group 22"/>
            <p:cNvGrpSpPr>
              <a:grpSpLocks/>
            </p:cNvGrpSpPr>
            <p:nvPr userDrawn="1"/>
          </p:nvGrpSpPr>
          <p:grpSpPr bwMode="auto">
            <a:xfrm>
              <a:off x="4986" y="2752"/>
              <a:ext cx="468" cy="667"/>
              <a:chOff x="4986" y="2752"/>
              <a:chExt cx="468" cy="667"/>
            </a:xfrm>
          </p:grpSpPr>
          <p:sp>
            <p:nvSpPr>
              <p:cNvPr id="259095"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259096"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259097"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259098"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259099"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sp>
        <p:nvSpPr>
          <p:cNvPr id="259100"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US"/>
          </a:p>
        </p:txBody>
      </p:sp>
      <p:sp>
        <p:nvSpPr>
          <p:cNvPr id="259101"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US"/>
          </a:p>
        </p:txBody>
      </p:sp>
    </p:spTree>
  </p:cSld>
  <p:clrMapOvr>
    <a:masterClrMapping/>
  </p:clrMapOvr>
  <p:transition spd="slow">
    <p:wheel spokes="8"/>
    <p:sndAc>
      <p:stSnd>
        <p:snd r:embed="rId1" name="voltage.wav" builtIn="1"/>
      </p:stSnd>
    </p:sndAc>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E4423E-F10A-401C-9B0F-EB57A6A41B48}"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B2E93F-2D52-4822-9311-5A096EBBCC61}"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944178A-BD19-462E-993B-2DEFF352D00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2663C80-CA42-4CCD-856E-04F624841815}"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73F5137-D6EB-4449-9895-44777C7B78B1}"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7ECF6E4-E905-4288-8709-272E056ACF51}"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37B29E3-B783-404E-8A71-92D3ADFE857C}"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47D6E59-E2EE-464E-93C4-CF1E93101DC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8F0551A-3001-469C-8EA2-C5C8C04FCEED}"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BAAF71-3CCF-4D99-937F-1377435DCABF}"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7F73AC-4EAF-4F97-BF93-297D567FD23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85698" name="Group 2"/>
          <p:cNvGrpSpPr>
            <a:grpSpLocks/>
          </p:cNvGrpSpPr>
          <p:nvPr/>
        </p:nvGrpSpPr>
        <p:grpSpPr bwMode="auto">
          <a:xfrm>
            <a:off x="0" y="0"/>
            <a:ext cx="8763000" cy="5943600"/>
            <a:chOff x="0" y="0"/>
            <a:chExt cx="5520" cy="3744"/>
          </a:xfrm>
        </p:grpSpPr>
        <p:sp>
          <p:nvSpPr>
            <p:cNvPr id="285699"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eaLnBrk="1" hangingPunct="1"/>
              <a:endParaRPr lang="en-US" sz="2400">
                <a:latin typeface="Times New Roman" pitchFamily="18" charset="0"/>
              </a:endParaRPr>
            </a:p>
          </p:txBody>
        </p:sp>
        <p:grpSp>
          <p:nvGrpSpPr>
            <p:cNvPr id="285700" name="Group 4"/>
            <p:cNvGrpSpPr>
              <a:grpSpLocks/>
            </p:cNvGrpSpPr>
            <p:nvPr userDrawn="1"/>
          </p:nvGrpSpPr>
          <p:grpSpPr bwMode="auto">
            <a:xfrm>
              <a:off x="0" y="2208"/>
              <a:ext cx="5520" cy="1536"/>
              <a:chOff x="0" y="2208"/>
              <a:chExt cx="5520" cy="1536"/>
            </a:xfrm>
          </p:grpSpPr>
          <p:sp>
            <p:nvSpPr>
              <p:cNvPr id="285701"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eaLnBrk="1" hangingPunct="1"/>
                <a:endParaRPr lang="en-US" sz="2400">
                  <a:latin typeface="Times New Roman" pitchFamily="18" charset="0"/>
                </a:endParaRPr>
              </a:p>
            </p:txBody>
          </p:sp>
          <p:sp>
            <p:nvSpPr>
              <p:cNvPr id="285702"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eaLnBrk="1" hangingPunct="1"/>
                <a:endParaRPr lang="en-US" sz="2400">
                  <a:latin typeface="Times New Roman" pitchFamily="18" charset="0"/>
                </a:endParaRPr>
              </a:p>
            </p:txBody>
          </p:sp>
          <p:sp>
            <p:nvSpPr>
              <p:cNvPr id="285703"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n-US"/>
              </a:p>
            </p:txBody>
          </p:sp>
        </p:grpSp>
        <p:grpSp>
          <p:nvGrpSpPr>
            <p:cNvPr id="285704" name="Group 8"/>
            <p:cNvGrpSpPr>
              <a:grpSpLocks/>
            </p:cNvGrpSpPr>
            <p:nvPr userDrawn="1"/>
          </p:nvGrpSpPr>
          <p:grpSpPr bwMode="auto">
            <a:xfrm>
              <a:off x="400" y="336"/>
              <a:ext cx="5088" cy="192"/>
              <a:chOff x="400" y="336"/>
              <a:chExt cx="5088" cy="192"/>
            </a:xfrm>
          </p:grpSpPr>
          <p:sp>
            <p:nvSpPr>
              <p:cNvPr id="285705"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eaLnBrk="1" hangingPunct="1"/>
                <a:endParaRPr lang="en-US" sz="2400">
                  <a:latin typeface="Times New Roman" pitchFamily="18" charset="0"/>
                </a:endParaRPr>
              </a:p>
            </p:txBody>
          </p:sp>
          <p:sp>
            <p:nvSpPr>
              <p:cNvPr id="285706"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n-US"/>
              </a:p>
            </p:txBody>
          </p:sp>
        </p:grpSp>
      </p:grpSp>
      <p:sp>
        <p:nvSpPr>
          <p:cNvPr id="285707"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28570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285709" name="Rectangle 13"/>
          <p:cNvSpPr>
            <a:spLocks noGrp="1" noChangeArrowheads="1"/>
          </p:cNvSpPr>
          <p:nvPr>
            <p:ph type="dt" sz="half" idx="2"/>
          </p:nvPr>
        </p:nvSpPr>
        <p:spPr>
          <a:xfrm>
            <a:off x="912813" y="6251575"/>
            <a:ext cx="1905000" cy="457200"/>
          </a:xfrm>
        </p:spPr>
        <p:txBody>
          <a:bodyPr/>
          <a:lstStyle>
            <a:lvl1pPr>
              <a:defRPr/>
            </a:lvl1pPr>
          </a:lstStyle>
          <a:p>
            <a:endParaRPr lang="en-US"/>
          </a:p>
        </p:txBody>
      </p:sp>
      <p:sp>
        <p:nvSpPr>
          <p:cNvPr id="285710" name="Rectangle 14"/>
          <p:cNvSpPr>
            <a:spLocks noGrp="1" noChangeArrowheads="1"/>
          </p:cNvSpPr>
          <p:nvPr>
            <p:ph type="ftr" sz="quarter" idx="3"/>
          </p:nvPr>
        </p:nvSpPr>
        <p:spPr>
          <a:xfrm>
            <a:off x="3354388" y="6248400"/>
            <a:ext cx="2895600" cy="457200"/>
          </a:xfrm>
        </p:spPr>
        <p:txBody>
          <a:bodyPr/>
          <a:lstStyle>
            <a:lvl1pPr>
              <a:defRPr/>
            </a:lvl1pPr>
          </a:lstStyle>
          <a:p>
            <a:endParaRPr lang="en-US"/>
          </a:p>
        </p:txBody>
      </p:sp>
      <p:sp>
        <p:nvSpPr>
          <p:cNvPr id="285711" name="Rectangle 15"/>
          <p:cNvSpPr>
            <a:spLocks noGrp="1" noChangeArrowheads="1"/>
          </p:cNvSpPr>
          <p:nvPr>
            <p:ph type="sldNum" sz="quarter" idx="4"/>
          </p:nvPr>
        </p:nvSpPr>
        <p:spPr/>
        <p:txBody>
          <a:bodyPr/>
          <a:lstStyle>
            <a:lvl1pPr>
              <a:defRPr/>
            </a:lvl1pPr>
          </a:lstStyle>
          <a:p>
            <a:fld id="{F4C7F8EC-6C89-4753-AE01-DA862EC35FF4}" type="slidenum">
              <a:rPr lang="en-US"/>
              <a:pPr/>
              <a:t>‹#›</a:t>
            </a:fld>
            <a:endParaRPr lang="en-US"/>
          </a:p>
        </p:txBody>
      </p:sp>
    </p:spTree>
  </p:cSld>
  <p:clrMapOvr>
    <a:masterClrMapping/>
  </p:clrMapOvr>
  <p:transition spd="slow">
    <p:wheel spokes="8"/>
    <p:sndAc>
      <p:stSnd>
        <p:snd r:embed="rId1" name="voltage.wav" builtIn="1"/>
      </p:stSnd>
    </p:sndAc>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3C4DE07-EF3C-4314-A7D4-7875B6C3F510}"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C4493DC-1C0D-4E50-97B7-77ECAB7B53FB}"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8EFA0E-327E-4933-B01E-D8EBF420BFAF}"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7565FE9-DE4A-41F9-BA0C-B13B56BE206C}"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D531C5F-A345-4B29-A95F-1B09CF3F836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116E9E9-CA40-46FD-9D43-B1C48D265D50}"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1990ED7-1663-4FB9-BDD3-61CC56EB2744}"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3F780FB-213E-47CB-AB8F-90C60BAE83BC}"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511A98-A882-4AF0-AF21-B7F18F366202}"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E9BF823-F17B-45D6-8FA1-25A54A2394B1}"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2D9898-E92C-4408-ACB8-8FC9D971CAB3}"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3B56B7-EE57-450F-AA4C-B736A47E7657}"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9C290D-1D58-4FAA-97F5-34E4E1907342}"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F36BD03-C60C-437F-B0AB-27097632B3FB}"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37ACF0-3D2B-4D3D-A21B-857662DC6161}" type="slidenum">
              <a:rPr lang="en-US"/>
              <a:pPr/>
              <a:t>‹#›</a:t>
            </a:fld>
            <a:endParaRPr lang="en-US"/>
          </a:p>
        </p:txBody>
      </p:sp>
    </p:spTree>
  </p:cSld>
  <p:clrMapOvr>
    <a:masterClrMapping/>
  </p:clrMapOvr>
  <p:transition spd="slow">
    <p:wheel spokes="8"/>
    <p:sndAc>
      <p:stSnd>
        <p:snd r:embed="rId1" name="voltage.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audio" Target="../media/audio1.wav"/><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audio" Target="../media/audio1.wav"/><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audio" Target="../media/audio1.wav"/><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endParaRPr lang="en-US"/>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D4F7BFA7-4561-466C-8DF6-42CB0921AF2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43" r:id="rId12"/>
    <p:sldLayoutId id="2147483744" r:id="rId13"/>
  </p:sldLayoutIdLst>
  <p:transition spd="slow">
    <p:wheel spokes="8"/>
    <p:sndAc>
      <p:stSnd>
        <p:snd r:embed="rId15" name="voltage.wav" builtIn="1"/>
      </p:stSnd>
    </p:sndAc>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5293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293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mj-lt"/>
              </a:defRPr>
            </a:lvl1pPr>
          </a:lstStyle>
          <a:p>
            <a:endParaRPr lang="en-US" altLang="en-US"/>
          </a:p>
        </p:txBody>
      </p:sp>
      <p:sp>
        <p:nvSpPr>
          <p:cNvPr id="25293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defRPr>
            </a:lvl1pPr>
          </a:lstStyle>
          <a:p>
            <a:endParaRPr lang="en-US" altLang="en-US"/>
          </a:p>
        </p:txBody>
      </p:sp>
      <p:sp>
        <p:nvSpPr>
          <p:cNvPr id="25293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mj-lt"/>
              </a:defRPr>
            </a:lvl1pPr>
          </a:lstStyle>
          <a:p>
            <a:fld id="{95E4287E-EFE7-4A0B-88B5-B3345B353B83}" type="slidenum">
              <a:rPr lang="en-US" altLang="en-US"/>
              <a:pPr/>
              <a:t>‹#›</a:t>
            </a:fld>
            <a:endParaRPr lang="en-US" altLang="en-US"/>
          </a:p>
        </p:txBody>
      </p:sp>
      <p:sp>
        <p:nvSpPr>
          <p:cNvPr id="25293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n-US"/>
          </a:p>
        </p:txBody>
      </p:sp>
      <p:sp>
        <p:nvSpPr>
          <p:cNvPr id="25293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94"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40" r:id="rId12"/>
    <p:sldLayoutId id="2147483741" r:id="rId13"/>
    <p:sldLayoutId id="2147483742" r:id="rId14"/>
    <p:sldLayoutId id="2147483745" r:id="rId15"/>
    <p:sldLayoutId id="2147483746" r:id="rId16"/>
    <p:sldLayoutId id="2147483747" r:id="rId17"/>
  </p:sldLayoutIdLst>
  <p:transition spd="slow">
    <p:wheel spokes="8"/>
    <p:sndAc>
      <p:stSnd>
        <p:snd r:embed="rId19" name="voltage.wav" builtIn="1"/>
      </p:stSnd>
    </p:sndAc>
  </p:transition>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US"/>
          </a:p>
        </p:txBody>
      </p:sp>
      <p:sp>
        <p:nvSpPr>
          <p:cNvPr id="258051"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58052"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8053"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1" hangingPunct="1">
              <a:defRPr sz="1400">
                <a:latin typeface="+mn-lt"/>
              </a:defRPr>
            </a:lvl1pPr>
          </a:lstStyle>
          <a:p>
            <a:endParaRPr lang="en-US"/>
          </a:p>
        </p:txBody>
      </p:sp>
      <p:sp>
        <p:nvSpPr>
          <p:cNvPr id="258054"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n-US"/>
          </a:p>
        </p:txBody>
      </p:sp>
      <p:sp>
        <p:nvSpPr>
          <p:cNvPr id="258055"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FCAE4F2E-6F79-4B77-881C-D61DDB1EA8D1}" type="slidenum">
              <a:rPr lang="en-US"/>
              <a:pPr/>
              <a:t>‹#›</a:t>
            </a:fld>
            <a:endParaRPr lang="en-US"/>
          </a:p>
        </p:txBody>
      </p:sp>
      <p:sp>
        <p:nvSpPr>
          <p:cNvPr id="258056"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US"/>
          </a:p>
        </p:txBody>
      </p:sp>
      <p:sp>
        <p:nvSpPr>
          <p:cNvPr id="258057"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US"/>
          </a:p>
        </p:txBody>
      </p:sp>
      <p:grpSp>
        <p:nvGrpSpPr>
          <p:cNvPr id="258058" name="Group 10"/>
          <p:cNvGrpSpPr>
            <a:grpSpLocks/>
          </p:cNvGrpSpPr>
          <p:nvPr/>
        </p:nvGrpSpPr>
        <p:grpSpPr bwMode="auto">
          <a:xfrm>
            <a:off x="7938" y="5540375"/>
            <a:ext cx="1784350" cy="1246188"/>
            <a:chOff x="5" y="3490"/>
            <a:chExt cx="1124" cy="785"/>
          </a:xfrm>
        </p:grpSpPr>
        <p:sp>
          <p:nvSpPr>
            <p:cNvPr id="258059"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US"/>
            </a:p>
          </p:txBody>
        </p:sp>
        <p:sp>
          <p:nvSpPr>
            <p:cNvPr id="258060"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US"/>
            </a:p>
          </p:txBody>
        </p:sp>
        <p:sp>
          <p:nvSpPr>
            <p:cNvPr id="258061"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258062"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sp>
          <p:nvSpPr>
            <p:cNvPr id="258063"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US"/>
            </a:p>
          </p:txBody>
        </p:sp>
        <p:sp>
          <p:nvSpPr>
            <p:cNvPr id="258064"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US"/>
            </a:p>
          </p:txBody>
        </p:sp>
        <p:sp>
          <p:nvSpPr>
            <p:cNvPr id="258065"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US"/>
            </a:p>
          </p:txBody>
        </p:sp>
        <p:sp>
          <p:nvSpPr>
            <p:cNvPr id="258066"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US"/>
            </a:p>
          </p:txBody>
        </p:sp>
        <p:sp>
          <p:nvSpPr>
            <p:cNvPr id="258067"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US"/>
            </a:p>
          </p:txBody>
        </p:sp>
        <p:grpSp>
          <p:nvGrpSpPr>
            <p:cNvPr id="258068" name="Group 20"/>
            <p:cNvGrpSpPr>
              <a:grpSpLocks/>
            </p:cNvGrpSpPr>
            <p:nvPr userDrawn="1"/>
          </p:nvGrpSpPr>
          <p:grpSpPr bwMode="auto">
            <a:xfrm>
              <a:off x="5" y="3490"/>
              <a:ext cx="1124" cy="780"/>
              <a:chOff x="5" y="3490"/>
              <a:chExt cx="1124" cy="780"/>
            </a:xfrm>
          </p:grpSpPr>
          <p:grpSp>
            <p:nvGrpSpPr>
              <p:cNvPr id="258069" name="Group 21"/>
              <p:cNvGrpSpPr>
                <a:grpSpLocks/>
              </p:cNvGrpSpPr>
              <p:nvPr userDrawn="1"/>
            </p:nvGrpSpPr>
            <p:grpSpPr bwMode="auto">
              <a:xfrm>
                <a:off x="499" y="3562"/>
                <a:ext cx="548" cy="708"/>
                <a:chOff x="499" y="3562"/>
                <a:chExt cx="548" cy="708"/>
              </a:xfrm>
            </p:grpSpPr>
            <p:sp>
              <p:nvSpPr>
                <p:cNvPr id="258070"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US"/>
                </a:p>
              </p:txBody>
            </p:sp>
            <p:sp>
              <p:nvSpPr>
                <p:cNvPr id="258071"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US"/>
                </a:p>
              </p:txBody>
            </p:sp>
            <p:sp>
              <p:nvSpPr>
                <p:cNvPr id="258072"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US"/>
                </a:p>
              </p:txBody>
            </p:sp>
          </p:grpSp>
          <p:sp>
            <p:nvSpPr>
              <p:cNvPr id="258073"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258074"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sp>
            <p:nvSpPr>
              <p:cNvPr id="258075"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US"/>
              </a:p>
            </p:txBody>
          </p:sp>
          <p:grpSp>
            <p:nvGrpSpPr>
              <p:cNvPr id="258076" name="Group 28"/>
              <p:cNvGrpSpPr>
                <a:grpSpLocks/>
              </p:cNvGrpSpPr>
              <p:nvPr userDrawn="1"/>
            </p:nvGrpSpPr>
            <p:grpSpPr bwMode="auto">
              <a:xfrm>
                <a:off x="5" y="3490"/>
                <a:ext cx="1124" cy="678"/>
                <a:chOff x="5" y="3490"/>
                <a:chExt cx="1124" cy="678"/>
              </a:xfrm>
            </p:grpSpPr>
            <p:sp>
              <p:nvSpPr>
                <p:cNvPr id="258077"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258078"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258079"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258080"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US"/>
                </a:p>
              </p:txBody>
            </p:sp>
            <p:sp>
              <p:nvSpPr>
                <p:cNvPr id="258081"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US"/>
                </a:p>
              </p:txBody>
            </p:sp>
            <p:sp>
              <p:nvSpPr>
                <p:cNvPr id="258082"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US"/>
                </a:p>
              </p:txBody>
            </p:sp>
            <p:sp>
              <p:nvSpPr>
                <p:cNvPr id="258083"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US"/>
                </a:p>
              </p:txBody>
            </p:sp>
            <p:sp>
              <p:nvSpPr>
                <p:cNvPr id="258084"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US"/>
                </a:p>
              </p:txBody>
            </p:sp>
          </p:grpSp>
        </p:grpSp>
      </p:grpSp>
      <p:grpSp>
        <p:nvGrpSpPr>
          <p:cNvPr id="258085" name="Group 37"/>
          <p:cNvGrpSpPr>
            <a:grpSpLocks/>
          </p:cNvGrpSpPr>
          <p:nvPr/>
        </p:nvGrpSpPr>
        <p:grpSpPr bwMode="auto">
          <a:xfrm>
            <a:off x="8680450" y="2116138"/>
            <a:ext cx="385763" cy="4308475"/>
            <a:chOff x="5468" y="1333"/>
            <a:chExt cx="243" cy="2714"/>
          </a:xfrm>
        </p:grpSpPr>
        <p:sp>
          <p:nvSpPr>
            <p:cNvPr id="258086"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sp>
          <p:nvSpPr>
            <p:cNvPr id="258087"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grpSp>
      <p:grpSp>
        <p:nvGrpSpPr>
          <p:cNvPr id="258088" name="Group 40"/>
          <p:cNvGrpSpPr>
            <a:grpSpLocks/>
          </p:cNvGrpSpPr>
          <p:nvPr/>
        </p:nvGrpSpPr>
        <p:grpSpPr bwMode="auto">
          <a:xfrm>
            <a:off x="7318375" y="90488"/>
            <a:ext cx="2133600" cy="1911350"/>
            <a:chOff x="4610" y="57"/>
            <a:chExt cx="1344" cy="1204"/>
          </a:xfrm>
        </p:grpSpPr>
        <p:grpSp>
          <p:nvGrpSpPr>
            <p:cNvPr id="258089" name="Group 41"/>
            <p:cNvGrpSpPr>
              <a:grpSpLocks/>
            </p:cNvGrpSpPr>
            <p:nvPr userDrawn="1"/>
          </p:nvGrpSpPr>
          <p:grpSpPr bwMode="auto">
            <a:xfrm>
              <a:off x="4610" y="57"/>
              <a:ext cx="1344" cy="1204"/>
              <a:chOff x="4610" y="57"/>
              <a:chExt cx="1344" cy="1204"/>
            </a:xfrm>
          </p:grpSpPr>
          <p:sp>
            <p:nvSpPr>
              <p:cNvPr id="258090"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US"/>
              </a:p>
            </p:txBody>
          </p:sp>
          <p:grpSp>
            <p:nvGrpSpPr>
              <p:cNvPr id="258091" name="Group 43"/>
              <p:cNvGrpSpPr>
                <a:grpSpLocks/>
              </p:cNvGrpSpPr>
              <p:nvPr userDrawn="1"/>
            </p:nvGrpSpPr>
            <p:grpSpPr bwMode="auto">
              <a:xfrm>
                <a:off x="4610" y="57"/>
                <a:ext cx="1344" cy="985"/>
                <a:chOff x="4610" y="57"/>
                <a:chExt cx="1344" cy="985"/>
              </a:xfrm>
            </p:grpSpPr>
            <p:sp>
              <p:nvSpPr>
                <p:cNvPr id="258092"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US"/>
                </a:p>
              </p:txBody>
            </p:sp>
            <p:sp>
              <p:nvSpPr>
                <p:cNvPr id="258093"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US"/>
                </a:p>
              </p:txBody>
            </p:sp>
            <p:sp>
              <p:nvSpPr>
                <p:cNvPr id="258094"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US"/>
                </a:p>
              </p:txBody>
            </p:sp>
            <p:sp>
              <p:nvSpPr>
                <p:cNvPr id="258095"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US"/>
                </a:p>
              </p:txBody>
            </p:sp>
            <p:sp>
              <p:nvSpPr>
                <p:cNvPr id="258096"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US"/>
                </a:p>
              </p:txBody>
            </p:sp>
            <p:sp>
              <p:nvSpPr>
                <p:cNvPr id="258097"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US"/>
                </a:p>
              </p:txBody>
            </p:sp>
            <p:sp>
              <p:nvSpPr>
                <p:cNvPr id="258098"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US"/>
                </a:p>
              </p:txBody>
            </p:sp>
            <p:sp>
              <p:nvSpPr>
                <p:cNvPr id="258099"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US"/>
                </a:p>
              </p:txBody>
            </p:sp>
          </p:grpSp>
        </p:grpSp>
        <p:sp>
          <p:nvSpPr>
            <p:cNvPr id="258100"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696"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ransition spd="slow">
    <p:wheel spokes="8"/>
    <p:sndAc>
      <p:stSnd>
        <p:snd r:embed="rId13" name="voltage.wav" builtIn="1"/>
      </p:stSnd>
    </p:sndAc>
  </p:transition>
  <p:timing>
    <p:tnLst>
      <p:par>
        <p:cTn id="1" dur="indefinite" restart="never" nodeType="tmRoot"/>
      </p:par>
    </p:tnLst>
  </p:timing>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defRPr>
      </a:lvl2pPr>
      <a:lvl3pPr algn="ctr" rtl="0" fontAlgn="base">
        <a:spcBef>
          <a:spcPct val="0"/>
        </a:spcBef>
        <a:spcAft>
          <a:spcPct val="0"/>
        </a:spcAft>
        <a:defRPr sz="4400">
          <a:solidFill>
            <a:schemeClr val="tx1"/>
          </a:solidFill>
          <a:latin typeface="Comic Sans MS" pitchFamily="66" charset="0"/>
        </a:defRPr>
      </a:lvl3pPr>
      <a:lvl4pPr algn="ctr" rtl="0" fontAlgn="base">
        <a:spcBef>
          <a:spcPct val="0"/>
        </a:spcBef>
        <a:spcAft>
          <a:spcPct val="0"/>
        </a:spcAft>
        <a:defRPr sz="4400">
          <a:solidFill>
            <a:schemeClr val="tx1"/>
          </a:solidFill>
          <a:latin typeface="Comic Sans MS" pitchFamily="66" charset="0"/>
        </a:defRPr>
      </a:lvl4pPr>
      <a:lvl5pPr algn="ctr" rtl="0" fontAlgn="base">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84674" name="Group 2"/>
          <p:cNvGrpSpPr>
            <a:grpSpLocks/>
          </p:cNvGrpSpPr>
          <p:nvPr/>
        </p:nvGrpSpPr>
        <p:grpSpPr bwMode="auto">
          <a:xfrm>
            <a:off x="0" y="0"/>
            <a:ext cx="8686800" cy="4876800"/>
            <a:chOff x="0" y="0"/>
            <a:chExt cx="5472" cy="3072"/>
          </a:xfrm>
        </p:grpSpPr>
        <p:sp>
          <p:nvSpPr>
            <p:cNvPr id="284675"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eaLnBrk="1" hangingPunct="1"/>
              <a:endParaRPr lang="en-US" sz="2400">
                <a:latin typeface="Times New Roman" pitchFamily="18" charset="0"/>
              </a:endParaRPr>
            </a:p>
          </p:txBody>
        </p:sp>
        <p:grpSp>
          <p:nvGrpSpPr>
            <p:cNvPr id="284676" name="Group 4"/>
            <p:cNvGrpSpPr>
              <a:grpSpLocks/>
            </p:cNvGrpSpPr>
            <p:nvPr/>
          </p:nvGrpSpPr>
          <p:grpSpPr bwMode="auto">
            <a:xfrm>
              <a:off x="240" y="893"/>
              <a:ext cx="5232" cy="115"/>
              <a:chOff x="240" y="893"/>
              <a:chExt cx="5232" cy="115"/>
            </a:xfrm>
          </p:grpSpPr>
          <p:sp>
            <p:nvSpPr>
              <p:cNvPr id="284677"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eaLnBrk="1" hangingPunct="1"/>
                <a:endParaRPr lang="en-US" sz="2400">
                  <a:latin typeface="Times New Roman" pitchFamily="18" charset="0"/>
                </a:endParaRPr>
              </a:p>
            </p:txBody>
          </p:sp>
          <p:sp>
            <p:nvSpPr>
              <p:cNvPr id="284678"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n-US"/>
              </a:p>
            </p:txBody>
          </p:sp>
        </p:grpSp>
      </p:grpSp>
      <p:sp>
        <p:nvSpPr>
          <p:cNvPr id="284679"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4680"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4681"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a:lvl1pPr>
          </a:lstStyle>
          <a:p>
            <a:endParaRPr lang="en-US"/>
          </a:p>
        </p:txBody>
      </p:sp>
      <p:sp>
        <p:nvSpPr>
          <p:cNvPr id="284682"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284683"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62C0311E-7C77-40EF-BEDB-577A470DC2A2}" type="slidenum">
              <a:rPr lang="en-US"/>
              <a:pPr/>
              <a:t>‹#›</a:t>
            </a:fld>
            <a:endParaRPr lang="en-US"/>
          </a:p>
        </p:txBody>
      </p:sp>
      <p:sp>
        <p:nvSpPr>
          <p:cNvPr id="284684"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98"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spd="slow">
    <p:wheel spokes="8"/>
    <p:sndAc>
      <p:stSnd>
        <p:snd r:embed="rId13" name="voltage.wav" builtIn="1"/>
      </p:stSnd>
    </p:sndAc>
  </p:transition>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10.wmf"/><Relationship Id="rId5" Type="http://schemas.openxmlformats.org/officeDocument/2006/relationships/image" Target="../media/image9.gif"/><Relationship Id="rId4" Type="http://schemas.openxmlformats.org/officeDocument/2006/relationships/image" Target="../media/image8.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13.wmf"/><Relationship Id="rId4" Type="http://schemas.openxmlformats.org/officeDocument/2006/relationships/image" Target="../media/image12.gif"/></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6.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6.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1.wav"/><Relationship Id="rId1" Type="http://schemas.openxmlformats.org/officeDocument/2006/relationships/slideLayout" Target="../slideLayouts/slideLayout47.xml"/><Relationship Id="rId5" Type="http://schemas.openxmlformats.org/officeDocument/2006/relationships/image" Target="../media/image4.gif"/><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0.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audio" Target="../media/audio1.wav"/></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7.wmf"/><Relationship Id="rId4" Type="http://schemas.openxmlformats.org/officeDocument/2006/relationships/audio" Target="../media/audio1.wav"/></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47.xml"/><Relationship Id="rId4" Type="http://schemas.openxmlformats.org/officeDocument/2006/relationships/image" Target="cid:image004.jpg@01C859A2.FDB523E0"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15.xml"/><Relationship Id="rId4" Type="http://schemas.openxmlformats.org/officeDocument/2006/relationships/image" Target="cid:image003.jpg@01C859A2.FDB523E0"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audio" Target="../media/audio4.wav"/><Relationship Id="rId7" Type="http://schemas.openxmlformats.org/officeDocument/2006/relationships/image" Target="../media/image24.wmf"/><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slides/_rels/slide3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8.wmf"/></Relationships>
</file>

<file path=ppt/slides/_rels/slide41.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9.wmf"/></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31.wmf"/></Relationships>
</file>

<file path=ppt/slides/_rels/slide4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9.xml"/><Relationship Id="rId1" Type="http://schemas.openxmlformats.org/officeDocument/2006/relationships/slideLayout" Target="../slideLayouts/slideLayout13.xml"/><Relationship Id="rId5" Type="http://schemas.openxmlformats.org/officeDocument/2006/relationships/image" Target="../media/image32.wmf"/><Relationship Id="rId4" Type="http://schemas.openxmlformats.org/officeDocument/2006/relationships/image" Target="../media/image16.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3.wmf"/></Relationships>
</file>

<file path=ppt/slides/_rels/slide4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1.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5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3.xml"/><Relationship Id="rId1" Type="http://schemas.openxmlformats.org/officeDocument/2006/relationships/slideLayout" Target="../slideLayouts/slideLayout28.xml"/><Relationship Id="rId4" Type="http://schemas.openxmlformats.org/officeDocument/2006/relationships/image" Target="../media/image34.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54.xml"/><Relationship Id="rId1" Type="http://schemas.openxmlformats.org/officeDocument/2006/relationships/slideLayout" Target="../slideLayouts/slideLayout29.xml"/><Relationship Id="rId4" Type="http://schemas.openxmlformats.org/officeDocument/2006/relationships/image" Target="../media/image35.wmf"/></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55.xml"/><Relationship Id="rId1" Type="http://schemas.openxmlformats.org/officeDocument/2006/relationships/slideLayout" Target="../slideLayouts/slideLayout28.xml"/></Relationships>
</file>

<file path=ppt/slides/_rels/slide6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6.xml"/><Relationship Id="rId1" Type="http://schemas.openxmlformats.org/officeDocument/2006/relationships/slideLayout" Target="../slideLayouts/slideLayout20.xml"/><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s>
</file>

<file path=ppt/slides/_rels/slide6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7.xml"/><Relationship Id="rId1" Type="http://schemas.openxmlformats.org/officeDocument/2006/relationships/slideLayout" Target="../slideLayouts/slideLayout20.xml"/><Relationship Id="rId4" Type="http://schemas.openxmlformats.org/officeDocument/2006/relationships/image" Target="../media/image40.wmf"/></Relationships>
</file>

<file path=ppt/slides/_rels/slide65.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58.xml"/><Relationship Id="rId1" Type="http://schemas.openxmlformats.org/officeDocument/2006/relationships/slideLayout" Target="../slideLayouts/slideLayout30.xml"/></Relationships>
</file>

<file path=ppt/slides/_rels/slide6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1.xml"/><Relationship Id="rId1" Type="http://schemas.openxmlformats.org/officeDocument/2006/relationships/slideLayout" Target="../slideLayouts/slideLayout13.xml"/><Relationship Id="rId4" Type="http://schemas.openxmlformats.org/officeDocument/2006/relationships/image" Target="../media/image32.wmf"/></Relationships>
</file>

<file path=ppt/slides/_rels/slide6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5.gif"/></Relationships>
</file>

<file path=ppt/slides/_rels/slide7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3.xml"/><Relationship Id="rId1" Type="http://schemas.openxmlformats.org/officeDocument/2006/relationships/slideLayout" Target="../slideLayouts/slideLayout17.xml"/><Relationship Id="rId4" Type="http://schemas.openxmlformats.org/officeDocument/2006/relationships/image" Target="../media/image42.wmf"/></Relationships>
</file>

<file path=ppt/slides/_rels/slide7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65.xml"/><Relationship Id="rId1" Type="http://schemas.openxmlformats.org/officeDocument/2006/relationships/slideLayout" Target="../slideLayouts/slideLayout15.xml"/><Relationship Id="rId4" Type="http://schemas.openxmlformats.org/officeDocument/2006/relationships/image" Target="../media/image43.jpeg"/></Relationships>
</file>

<file path=ppt/slides/_rels/slide7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6.xml"/><Relationship Id="rId1" Type="http://schemas.openxmlformats.org/officeDocument/2006/relationships/slideLayout" Target="../slideLayouts/slideLayout28.xml"/><Relationship Id="rId4" Type="http://schemas.openxmlformats.org/officeDocument/2006/relationships/image" Target="../media/image32.wm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7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audio" Target="../media/audio7.wav"/></Relationships>
</file>

<file path=ppt/slides/_rels/slide7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5.xml"/><Relationship Id="rId1" Type="http://schemas.openxmlformats.org/officeDocument/2006/relationships/video" Target="file:///\\GR-S1\VOL1\DATA\USERS\STAFF\TPEARCE\My%20Videos\Technology.wvx" TargetMode="External"/><Relationship Id="rId4" Type="http://schemas.openxmlformats.org/officeDocument/2006/relationships/image" Target="../media/image45.jpe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1.bin"/><Relationship Id="rId5" Type="http://schemas.openxmlformats.org/officeDocument/2006/relationships/image" Target="../media/image47.wmf"/><Relationship Id="rId4" Type="http://schemas.openxmlformats.org/officeDocument/2006/relationships/audio" Target="../media/audio2.wav"/></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22325" y="2149475"/>
            <a:ext cx="7589838" cy="3425825"/>
          </a:xfrm>
        </p:spPr>
        <p:txBody>
          <a:bodyPr/>
          <a:lstStyle/>
          <a:p>
            <a:r>
              <a:rPr lang="en-US"/>
              <a:t>Reading Comprehension</a:t>
            </a:r>
            <a:br>
              <a:rPr lang="en-US"/>
            </a:br>
            <a:r>
              <a:rPr lang="en-US"/>
              <a:t>Strategies for Success</a:t>
            </a:r>
          </a:p>
        </p:txBody>
      </p:sp>
      <p:sp>
        <p:nvSpPr>
          <p:cNvPr id="7171" name="Rectangle 3"/>
          <p:cNvSpPr>
            <a:spLocks noGrp="1" noChangeArrowheads="1"/>
          </p:cNvSpPr>
          <p:nvPr>
            <p:ph type="subTitle" idx="4294967295"/>
          </p:nvPr>
        </p:nvSpPr>
        <p:spPr>
          <a:xfrm>
            <a:off x="1371600" y="5075238"/>
            <a:ext cx="6583363" cy="1096962"/>
          </a:xfrm>
        </p:spPr>
        <p:txBody>
          <a:bodyPr/>
          <a:lstStyle/>
          <a:p>
            <a:pPr marL="0" indent="0" algn="ctr">
              <a:buFont typeface="Wingdings" pitchFamily="2" charset="2"/>
              <a:buNone/>
            </a:pPr>
            <a:endParaRPr lang="en-US"/>
          </a:p>
          <a:p>
            <a:pPr marL="0" indent="0" algn="ctr">
              <a:buFont typeface="Wingdings" pitchFamily="2" charset="2"/>
              <a:buNone/>
            </a:pPr>
            <a:r>
              <a:rPr lang="en-US"/>
              <a:t>Developed by: Teri Crain-Pearce</a:t>
            </a:r>
          </a:p>
          <a:p>
            <a:pPr marL="0" indent="0" algn="ctr">
              <a:buFont typeface="Wingdings" pitchFamily="2" charset="2"/>
              <a:buNone/>
            </a:pPr>
            <a:endParaRPr lang="en-US"/>
          </a:p>
        </p:txBody>
      </p:sp>
      <p:pic>
        <p:nvPicPr>
          <p:cNvPr id="7172" name="Picture 4" descr="MMj03544990000[1]"/>
          <p:cNvPicPr>
            <a:picLocks noChangeAspect="1" noChangeArrowheads="1" noCrop="1"/>
          </p:cNvPicPr>
          <p:nvPr/>
        </p:nvPicPr>
        <p:blipFill>
          <a:blip r:embed="rId3"/>
          <a:srcRect/>
          <a:stretch>
            <a:fillRect/>
          </a:stretch>
        </p:blipFill>
        <p:spPr bwMode="auto">
          <a:xfrm>
            <a:off x="2819400" y="457200"/>
            <a:ext cx="3581400" cy="2620963"/>
          </a:xfrm>
          <a:prstGeom prst="rect">
            <a:avLst/>
          </a:prstGeom>
          <a:noFill/>
        </p:spPr>
      </p:pic>
    </p:spTree>
  </p:cSld>
  <p:clrMapOvr>
    <a:masterClrMapping/>
  </p:clrMapOvr>
  <p:transition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left)">
                                      <p:cBhvr>
                                        <p:cTn id="12"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Thinking about reading</a:t>
            </a:r>
          </a:p>
        </p:txBody>
      </p:sp>
      <p:sp>
        <p:nvSpPr>
          <p:cNvPr id="16387" name="Rectangle 3"/>
          <p:cNvSpPr>
            <a:spLocks noGrp="1" noChangeArrowheads="1"/>
          </p:cNvSpPr>
          <p:nvPr>
            <p:ph type="body" sz="half" idx="1"/>
          </p:nvPr>
        </p:nvSpPr>
        <p:spPr>
          <a:xfrm>
            <a:off x="457200" y="1600200"/>
            <a:ext cx="4033838" cy="4530725"/>
          </a:xfrm>
        </p:spPr>
        <p:txBody>
          <a:bodyPr/>
          <a:lstStyle/>
          <a:p>
            <a:r>
              <a:rPr lang="en-US" sz="2600">
                <a:latin typeface="Tahoma" charset="0"/>
              </a:rPr>
              <a:t>What do readers do to understand their reading?</a:t>
            </a:r>
          </a:p>
        </p:txBody>
      </p:sp>
      <p:sp>
        <p:nvSpPr>
          <p:cNvPr id="16388" name="Rectangle 4"/>
          <p:cNvSpPr>
            <a:spLocks noGrp="1" noChangeArrowheads="1"/>
          </p:cNvSpPr>
          <p:nvPr>
            <p:ph type="body" sz="half" idx="2"/>
          </p:nvPr>
        </p:nvSpPr>
        <p:spPr>
          <a:xfrm>
            <a:off x="4652963" y="1600200"/>
            <a:ext cx="4033837" cy="4530725"/>
          </a:xfrm>
        </p:spPr>
        <p:txBody>
          <a:bodyPr/>
          <a:lstStyle/>
          <a:p>
            <a:r>
              <a:rPr lang="en-US" sz="2600"/>
              <a:t>What do readers do on “tricky” words?</a:t>
            </a:r>
          </a:p>
          <a:p>
            <a:r>
              <a:rPr lang="en-US" sz="2600"/>
              <a:t>Record your thoughts </a:t>
            </a:r>
          </a:p>
        </p:txBody>
      </p:sp>
      <p:pic>
        <p:nvPicPr>
          <p:cNvPr id="16389" name="Picture 5" descr="MMj02836790000[1]"/>
          <p:cNvPicPr>
            <a:picLocks noChangeAspect="1" noChangeArrowheads="1" noCrop="1"/>
          </p:cNvPicPr>
          <p:nvPr/>
        </p:nvPicPr>
        <p:blipFill>
          <a:blip r:embed="rId4"/>
          <a:srcRect/>
          <a:stretch>
            <a:fillRect/>
          </a:stretch>
        </p:blipFill>
        <p:spPr bwMode="auto">
          <a:xfrm>
            <a:off x="5668963" y="3611563"/>
            <a:ext cx="2286000" cy="2105025"/>
          </a:xfrm>
          <a:prstGeom prst="rect">
            <a:avLst/>
          </a:prstGeom>
          <a:noFill/>
        </p:spPr>
      </p:pic>
      <p:sp>
        <p:nvSpPr>
          <p:cNvPr id="16390" name="Rectangle 6"/>
          <p:cNvSpPr>
            <a:spLocks noChangeArrowheads="1"/>
          </p:cNvSpPr>
          <p:nvPr/>
        </p:nvSpPr>
        <p:spPr bwMode="auto">
          <a:xfrm>
            <a:off x="2724150" y="2857500"/>
            <a:ext cx="392113" cy="457200"/>
          </a:xfrm>
          <a:prstGeom prst="rect">
            <a:avLst/>
          </a:prstGeom>
          <a:noFill/>
          <a:ln w="9525">
            <a:noFill/>
            <a:miter lim="800000"/>
            <a:headEnd/>
            <a:tailEnd/>
          </a:ln>
          <a:effectLst/>
        </p:spPr>
        <p:txBody>
          <a:bodyPr wrap="none">
            <a:spAutoFit/>
          </a:bodyPr>
          <a:lstStyle/>
          <a:p>
            <a:pPr algn="l" eaLnBrk="1" hangingPunct="1">
              <a:spcBef>
                <a:spcPct val="20000"/>
              </a:spcBef>
              <a:buClr>
                <a:schemeClr val="folHlink"/>
              </a:buClr>
              <a:buSzPct val="90000"/>
              <a:buFont typeface="Wingdings" pitchFamily="2" charset="2"/>
              <a:buChar char="n"/>
            </a:pPr>
            <a:endParaRPr lang="en-US" sz="2400"/>
          </a:p>
        </p:txBody>
      </p:sp>
      <p:pic>
        <p:nvPicPr>
          <p:cNvPr id="16391" name="Picture 7" descr="MMj03237630000[1]"/>
          <p:cNvPicPr>
            <a:picLocks noChangeAspect="1" noChangeArrowheads="1" noCrop="1"/>
          </p:cNvPicPr>
          <p:nvPr/>
        </p:nvPicPr>
        <p:blipFill>
          <a:blip r:embed="rId5"/>
          <a:srcRect/>
          <a:stretch>
            <a:fillRect/>
          </a:stretch>
        </p:blipFill>
        <p:spPr bwMode="auto">
          <a:xfrm>
            <a:off x="914400" y="3429000"/>
            <a:ext cx="2878138" cy="3108325"/>
          </a:xfrm>
          <a:prstGeom prst="rect">
            <a:avLst/>
          </a:prstGeom>
          <a:noFill/>
        </p:spPr>
      </p:pic>
      <p:pic>
        <p:nvPicPr>
          <p:cNvPr id="16392" name="Picture 8" descr="MCj02865320000[1]"/>
          <p:cNvPicPr>
            <a:picLocks noChangeAspect="1" noChangeArrowheads="1"/>
          </p:cNvPicPr>
          <p:nvPr/>
        </p:nvPicPr>
        <p:blipFill>
          <a:blip r:embed="rId6"/>
          <a:srcRect/>
          <a:stretch>
            <a:fillRect/>
          </a:stretch>
        </p:blipFill>
        <p:spPr bwMode="auto">
          <a:xfrm>
            <a:off x="6218238" y="146050"/>
            <a:ext cx="1279525" cy="1154113"/>
          </a:xfrm>
          <a:prstGeom prst="rect">
            <a:avLst/>
          </a:prstGeom>
          <a:noFill/>
        </p:spPr>
      </p:pic>
    </p:spTree>
  </p:cSld>
  <p:clrMapOvr>
    <a:masterClrMapping/>
  </p:clrMapOvr>
  <p:transition spd="med">
    <p:push dir="r"/>
    <p:sndAc>
      <p:stSnd>
        <p:snd r:embed="rId3"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800" fill="hold">
                                          <p:stCondLst>
                                            <p:cond delay="0"/>
                                          </p:stCondLst>
                                        </p:cTn>
                                        <p:tgtEl>
                                          <p:spTgt spid="1638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638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6387">
                                            <p:txEl>
                                              <p:pRg st="0" end="0"/>
                                            </p:txEl>
                                          </p:spTgt>
                                        </p:tgtEl>
                                        <p:attrNameLst>
                                          <p:attrName>style.visibility</p:attrName>
                                        </p:attrNameLst>
                                      </p:cBhvr>
                                      <p:to>
                                        <p:strVal val="visible"/>
                                      </p:to>
                                    </p:set>
                                    <p:animEffect transition="in" filter="fade">
                                      <p:cBhvr>
                                        <p:cTn id="13" dur="1000"/>
                                        <p:tgtEl>
                                          <p:spTgt spid="16387">
                                            <p:txEl>
                                              <p:pRg st="0" end="0"/>
                                            </p:txEl>
                                          </p:spTgt>
                                        </p:tgtEl>
                                      </p:cBhvr>
                                    </p:animEffect>
                                    <p:anim calcmode="lin" valueType="num">
                                      <p:cBhvr>
                                        <p:cTn id="14" dur="1000" fill="hold"/>
                                        <p:tgtEl>
                                          <p:spTgt spid="16387">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16388">
                                            <p:txEl>
                                              <p:pRg st="0" end="0"/>
                                            </p:txEl>
                                          </p:spTgt>
                                        </p:tgtEl>
                                        <p:attrNameLst>
                                          <p:attrName>style.visibility</p:attrName>
                                        </p:attrNameLst>
                                      </p:cBhvr>
                                      <p:to>
                                        <p:strVal val="visible"/>
                                      </p:to>
                                    </p:set>
                                    <p:animEffect transition="in" filter="fade">
                                      <p:cBhvr>
                                        <p:cTn id="20" dur="1000"/>
                                        <p:tgtEl>
                                          <p:spTgt spid="16388">
                                            <p:txEl>
                                              <p:pRg st="0" end="0"/>
                                            </p:txEl>
                                          </p:spTgt>
                                        </p:tgtEl>
                                      </p:cBhvr>
                                    </p:animEffect>
                                    <p:anim calcmode="lin" valueType="num">
                                      <p:cBhvr>
                                        <p:cTn id="21" dur="1000" fill="hold"/>
                                        <p:tgtEl>
                                          <p:spTgt spid="16388">
                                            <p:txEl>
                                              <p:pRg st="0" end="0"/>
                                            </p:txEl>
                                          </p:spTgt>
                                        </p:tgtEl>
                                        <p:attrNameLst>
                                          <p:attrName>ppt_x</p:attrName>
                                        </p:attrNameLst>
                                      </p:cBhvr>
                                      <p:tavLst>
                                        <p:tav tm="0">
                                          <p:val>
                                            <p:strVal val="#ppt_x-.1"/>
                                          </p:val>
                                        </p:tav>
                                        <p:tav tm="100000">
                                          <p:val>
                                            <p:strVal val="#ppt_x"/>
                                          </p:val>
                                        </p:tav>
                                      </p:tavLst>
                                    </p:anim>
                                    <p:anim calcmode="lin" valueType="num">
                                      <p:cBhvr>
                                        <p:cTn id="22" dur="10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16388">
                                            <p:txEl>
                                              <p:pRg st="1" end="1"/>
                                            </p:txEl>
                                          </p:spTgt>
                                        </p:tgtEl>
                                        <p:attrNameLst>
                                          <p:attrName>style.visibility</p:attrName>
                                        </p:attrNameLst>
                                      </p:cBhvr>
                                      <p:to>
                                        <p:strVal val="visible"/>
                                      </p:to>
                                    </p:set>
                                    <p:animEffect transition="in" filter="fade">
                                      <p:cBhvr>
                                        <p:cTn id="27" dur="1000"/>
                                        <p:tgtEl>
                                          <p:spTgt spid="16388">
                                            <p:txEl>
                                              <p:pRg st="1" end="1"/>
                                            </p:txEl>
                                          </p:spTgt>
                                        </p:tgtEl>
                                      </p:cBhvr>
                                    </p:animEffect>
                                    <p:anim calcmode="lin" valueType="num">
                                      <p:cBhvr>
                                        <p:cTn id="28" dur="1000" fill="hold"/>
                                        <p:tgtEl>
                                          <p:spTgt spid="16388">
                                            <p:txEl>
                                              <p:pRg st="1" end="1"/>
                                            </p:txEl>
                                          </p:spTgt>
                                        </p:tgtEl>
                                        <p:attrNameLst>
                                          <p:attrName>ppt_x</p:attrName>
                                        </p:attrNameLst>
                                      </p:cBhvr>
                                      <p:tavLst>
                                        <p:tav tm="0">
                                          <p:val>
                                            <p:strVal val="#ppt_x-.1"/>
                                          </p:val>
                                        </p:tav>
                                        <p:tav tm="100000">
                                          <p:val>
                                            <p:strVal val="#ppt_x"/>
                                          </p:val>
                                        </p:tav>
                                      </p:tavLst>
                                    </p:anim>
                                    <p:anim calcmode="lin" valueType="num">
                                      <p:cBhvr>
                                        <p:cTn id="29" dur="1000" fill="hold"/>
                                        <p:tgtEl>
                                          <p:spTgt spid="1638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P spid="16388"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Thinking About Reading</a:t>
            </a:r>
          </a:p>
        </p:txBody>
      </p:sp>
      <p:graphicFrame>
        <p:nvGraphicFramePr>
          <p:cNvPr id="61452" name="Group 12"/>
          <p:cNvGraphicFramePr>
            <a:graphicFrameLocks noGrp="1"/>
          </p:cNvGraphicFramePr>
          <p:nvPr>
            <p:ph idx="1"/>
          </p:nvPr>
        </p:nvGraphicFramePr>
        <p:xfrm>
          <a:off x="381000" y="1600200"/>
          <a:ext cx="8458200" cy="4876800"/>
        </p:xfrm>
        <a:graphic>
          <a:graphicData uri="http://schemas.openxmlformats.org/drawingml/2006/table">
            <a:tbl>
              <a:tblPr/>
              <a:tblGrid>
                <a:gridCol w="4229100"/>
                <a:gridCol w="4229100"/>
              </a:tblGrid>
              <a:tr h="48768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List reading behaviors students do to understand text.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Name what readers’ do on “tricky” words?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454" name="Text Box 14"/>
          <p:cNvSpPr txBox="1">
            <a:spLocks noChangeArrowheads="1"/>
          </p:cNvSpPr>
          <p:nvPr/>
        </p:nvSpPr>
        <p:spPr bwMode="auto">
          <a:xfrm>
            <a:off x="5394325" y="2093913"/>
            <a:ext cx="184150" cy="366712"/>
          </a:xfrm>
          <a:prstGeom prst="rect">
            <a:avLst/>
          </a:prstGeom>
          <a:noFill/>
          <a:ln w="9525">
            <a:noFill/>
            <a:miter lim="800000"/>
            <a:headEnd/>
            <a:tailEnd/>
          </a:ln>
          <a:effectLst/>
        </p:spPr>
        <p:txBody>
          <a:bodyPr wrap="none">
            <a:spAutoFit/>
          </a:bodyPr>
          <a:lstStyle/>
          <a:p>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Comprehension</a:t>
            </a:r>
          </a:p>
        </p:txBody>
      </p:sp>
      <p:sp>
        <p:nvSpPr>
          <p:cNvPr id="20483" name="Rectangle 3"/>
          <p:cNvSpPr>
            <a:spLocks noGrp="1" noChangeArrowheads="1"/>
          </p:cNvSpPr>
          <p:nvPr>
            <p:ph type="body" idx="1"/>
          </p:nvPr>
        </p:nvSpPr>
        <p:spPr>
          <a:xfrm>
            <a:off x="457200" y="1600200"/>
            <a:ext cx="7162800" cy="4530725"/>
          </a:xfrm>
        </p:spPr>
        <p:txBody>
          <a:bodyPr/>
          <a:lstStyle/>
          <a:p>
            <a:pPr>
              <a:buFont typeface="Wingdings" pitchFamily="2" charset="2"/>
              <a:buNone/>
            </a:pPr>
            <a:r>
              <a:rPr lang="en-US"/>
              <a:t>   </a:t>
            </a:r>
            <a:r>
              <a:rPr lang="en-US" sz="2100"/>
              <a:t>The important thing about reading comprehension is you think about it.</a:t>
            </a:r>
          </a:p>
          <a:p>
            <a:pPr>
              <a:buFont typeface="Wingdings" pitchFamily="2" charset="2"/>
              <a:buNone/>
            </a:pPr>
            <a:r>
              <a:rPr lang="en-US" sz="2100"/>
              <a:t>    It’s like a puzzle, </a:t>
            </a:r>
          </a:p>
          <a:p>
            <a:pPr>
              <a:buFont typeface="Wingdings" pitchFamily="2" charset="2"/>
              <a:buNone/>
            </a:pPr>
            <a:r>
              <a:rPr lang="en-US" sz="2100"/>
              <a:t>    you take it apart,</a:t>
            </a:r>
          </a:p>
          <a:p>
            <a:pPr>
              <a:buFont typeface="Wingdings" pitchFamily="2" charset="2"/>
              <a:buNone/>
            </a:pPr>
            <a:r>
              <a:rPr lang="en-US" sz="2100"/>
              <a:t>    put the corners together </a:t>
            </a:r>
          </a:p>
          <a:p>
            <a:pPr>
              <a:buFont typeface="Wingdings" pitchFamily="2" charset="2"/>
              <a:buNone/>
            </a:pPr>
            <a:r>
              <a:rPr lang="en-US" sz="2100"/>
              <a:t>    and then fill in the middle. </a:t>
            </a:r>
          </a:p>
          <a:p>
            <a:pPr>
              <a:buFont typeface="Wingdings" pitchFamily="2" charset="2"/>
              <a:buNone/>
            </a:pPr>
            <a:r>
              <a:rPr lang="en-US" sz="2100"/>
              <a:t>    The pieces are characters we love and problems to </a:t>
            </a:r>
          </a:p>
          <a:p>
            <a:pPr>
              <a:buFont typeface="Wingdings" pitchFamily="2" charset="2"/>
              <a:buNone/>
            </a:pPr>
            <a:r>
              <a:rPr lang="en-US" sz="2100"/>
              <a:t>    solve. Sometimes it’s like a jigsaw </a:t>
            </a:r>
          </a:p>
          <a:p>
            <a:pPr>
              <a:buFont typeface="Wingdings" pitchFamily="2" charset="2"/>
              <a:buNone/>
            </a:pPr>
            <a:r>
              <a:rPr lang="en-US" sz="2100"/>
              <a:t>    brain-stretcher that fills your mind with</a:t>
            </a:r>
          </a:p>
          <a:p>
            <a:pPr>
              <a:buFont typeface="Wingdings" pitchFamily="2" charset="2"/>
              <a:buNone/>
            </a:pPr>
            <a:r>
              <a:rPr lang="en-US" sz="2100"/>
              <a:t>    facts. But the important thing about reading comprehension is you think about it.</a:t>
            </a:r>
          </a:p>
          <a:p>
            <a:pPr>
              <a:buFont typeface="Wingdings" pitchFamily="2" charset="2"/>
              <a:buNone/>
            </a:pPr>
            <a:endParaRPr lang="en-US" sz="2100"/>
          </a:p>
          <a:p>
            <a:pPr>
              <a:buFont typeface="Wingdings" pitchFamily="2" charset="2"/>
              <a:buNone/>
            </a:pPr>
            <a:endParaRPr lang="en-US"/>
          </a:p>
        </p:txBody>
      </p:sp>
      <p:pic>
        <p:nvPicPr>
          <p:cNvPr id="20484" name="Picture 4" descr="MMj02832480000[1]"/>
          <p:cNvPicPr>
            <a:picLocks noChangeAspect="1" noChangeArrowheads="1" noCrop="1"/>
          </p:cNvPicPr>
          <p:nvPr/>
        </p:nvPicPr>
        <p:blipFill>
          <a:blip r:embed="rId3"/>
          <a:srcRect/>
          <a:stretch>
            <a:fillRect/>
          </a:stretch>
        </p:blipFill>
        <p:spPr bwMode="auto">
          <a:xfrm>
            <a:off x="5410200" y="150813"/>
            <a:ext cx="2895600" cy="1689100"/>
          </a:xfrm>
          <a:prstGeom prst="rect">
            <a:avLst/>
          </a:prstGeom>
          <a:noFill/>
        </p:spPr>
      </p:pic>
      <p:pic>
        <p:nvPicPr>
          <p:cNvPr id="20485" name="Picture 5" descr="MMj03157690000[1]"/>
          <p:cNvPicPr>
            <a:picLocks noChangeAspect="1" noChangeArrowheads="1" noCrop="1"/>
          </p:cNvPicPr>
          <p:nvPr/>
        </p:nvPicPr>
        <p:blipFill>
          <a:blip r:embed="rId4"/>
          <a:srcRect/>
          <a:stretch>
            <a:fillRect/>
          </a:stretch>
        </p:blipFill>
        <p:spPr bwMode="auto">
          <a:xfrm>
            <a:off x="7086600" y="2514600"/>
            <a:ext cx="1714500" cy="1635125"/>
          </a:xfrm>
          <a:prstGeom prst="rect">
            <a:avLst/>
          </a:prstGeom>
          <a:noFill/>
        </p:spPr>
      </p:pic>
      <p:pic>
        <p:nvPicPr>
          <p:cNvPr id="20486" name="Picture 6" descr="MCj03115260000[1]"/>
          <p:cNvPicPr>
            <a:picLocks noChangeAspect="1" noChangeArrowheads="1"/>
          </p:cNvPicPr>
          <p:nvPr/>
        </p:nvPicPr>
        <p:blipFill>
          <a:blip r:embed="rId5"/>
          <a:srcRect/>
          <a:stretch>
            <a:fillRect/>
          </a:stretch>
        </p:blipFill>
        <p:spPr bwMode="auto">
          <a:xfrm>
            <a:off x="304800" y="5759450"/>
            <a:ext cx="1066800" cy="8445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dissolve">
                                      <p:cBhvr>
                                        <p:cTn id="12" dur="500"/>
                                        <p:tgtEl>
                                          <p:spTgt spid="204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dissolve">
                                      <p:cBhvr>
                                        <p:cTn id="17" dur="500"/>
                                        <p:tgtEl>
                                          <p:spTgt spid="204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dissolve">
                                      <p:cBhvr>
                                        <p:cTn id="22" dur="500"/>
                                        <p:tgtEl>
                                          <p:spTgt spid="204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Effect transition="in" filter="dissolve">
                                      <p:cBhvr>
                                        <p:cTn id="27" dur="500"/>
                                        <p:tgtEl>
                                          <p:spTgt spid="204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Effect transition="in" filter="dissolve">
                                      <p:cBhvr>
                                        <p:cTn id="32" dur="500"/>
                                        <p:tgtEl>
                                          <p:spTgt spid="20483">
                                            <p:txEl>
                                              <p:pRg st="4" end="4"/>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20483">
                                            <p:txEl>
                                              <p:pRg st="5" end="5"/>
                                            </p:txEl>
                                          </p:spTgt>
                                        </p:tgtEl>
                                        <p:attrNameLst>
                                          <p:attrName>style.visibility</p:attrName>
                                        </p:attrNameLst>
                                      </p:cBhvr>
                                      <p:to>
                                        <p:strVal val="visible"/>
                                      </p:to>
                                    </p:set>
                                    <p:animEffect transition="in" filter="dissolve">
                                      <p:cBhvr>
                                        <p:cTn id="35" dur="500"/>
                                        <p:tgtEl>
                                          <p:spTgt spid="20483">
                                            <p:txEl>
                                              <p:pRg st="5" end="5"/>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20483">
                                            <p:txEl>
                                              <p:pRg st="6" end="6"/>
                                            </p:txEl>
                                          </p:spTgt>
                                        </p:tgtEl>
                                        <p:attrNameLst>
                                          <p:attrName>style.visibility</p:attrName>
                                        </p:attrNameLst>
                                      </p:cBhvr>
                                      <p:to>
                                        <p:strVal val="visible"/>
                                      </p:to>
                                    </p:set>
                                    <p:animEffect transition="in" filter="dissolve">
                                      <p:cBhvr>
                                        <p:cTn id="38" dur="500"/>
                                        <p:tgtEl>
                                          <p:spTgt spid="2048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0483">
                                            <p:txEl>
                                              <p:pRg st="7" end="7"/>
                                            </p:txEl>
                                          </p:spTgt>
                                        </p:tgtEl>
                                        <p:attrNameLst>
                                          <p:attrName>style.visibility</p:attrName>
                                        </p:attrNameLst>
                                      </p:cBhvr>
                                      <p:to>
                                        <p:strVal val="visible"/>
                                      </p:to>
                                    </p:set>
                                    <p:animEffect transition="in" filter="dissolve">
                                      <p:cBhvr>
                                        <p:cTn id="43" dur="500"/>
                                        <p:tgtEl>
                                          <p:spTgt spid="20483">
                                            <p:txEl>
                                              <p:pRg st="7" end="7"/>
                                            </p:txEl>
                                          </p:spTgt>
                                        </p:tgtEl>
                                      </p:cBhvr>
                                    </p:animEffect>
                                  </p:childTnLst>
                                </p:cTn>
                              </p:par>
                              <p:par>
                                <p:cTn id="44" presetID="9" presetClass="entr" presetSubtype="0" fill="hold" nodeType="withEffect">
                                  <p:stCondLst>
                                    <p:cond delay="0"/>
                                  </p:stCondLst>
                                  <p:childTnLst>
                                    <p:set>
                                      <p:cBhvr>
                                        <p:cTn id="45" dur="1" fill="hold">
                                          <p:stCondLst>
                                            <p:cond delay="0"/>
                                          </p:stCondLst>
                                        </p:cTn>
                                        <p:tgtEl>
                                          <p:spTgt spid="20483">
                                            <p:txEl>
                                              <p:pRg st="8" end="8"/>
                                            </p:txEl>
                                          </p:spTgt>
                                        </p:tgtEl>
                                        <p:attrNameLst>
                                          <p:attrName>style.visibility</p:attrName>
                                        </p:attrNameLst>
                                      </p:cBhvr>
                                      <p:to>
                                        <p:strVal val="visible"/>
                                      </p:to>
                                    </p:set>
                                    <p:animEffect transition="in" filter="dissolve">
                                      <p:cBhvr>
                                        <p:cTn id="46" dur="500"/>
                                        <p:tgtEl>
                                          <p:spTgt spid="20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19125" y="533400"/>
            <a:ext cx="8067675" cy="884238"/>
          </a:xfrm>
        </p:spPr>
        <p:txBody>
          <a:bodyPr/>
          <a:lstStyle/>
          <a:p>
            <a:r>
              <a:rPr lang="en-US" sz="3800"/>
              <a:t>Reflection: Classroom Conversations with Kids</a:t>
            </a:r>
            <a:br>
              <a:rPr lang="en-US" sz="3800"/>
            </a:br>
            <a:r>
              <a:rPr lang="en-US" sz="3800"/>
              <a:t> </a:t>
            </a:r>
          </a:p>
        </p:txBody>
      </p:sp>
      <p:sp>
        <p:nvSpPr>
          <p:cNvPr id="130051" name="Rectangle 3"/>
          <p:cNvSpPr>
            <a:spLocks noGrp="1" noChangeArrowheads="1"/>
          </p:cNvSpPr>
          <p:nvPr>
            <p:ph type="body" idx="1"/>
          </p:nvPr>
        </p:nvSpPr>
        <p:spPr>
          <a:xfrm>
            <a:off x="838200" y="2286000"/>
            <a:ext cx="7086600" cy="2819400"/>
          </a:xfrm>
        </p:spPr>
        <p:txBody>
          <a:bodyPr/>
          <a:lstStyle/>
          <a:p>
            <a:pPr>
              <a:buFont typeface="Wingdings" pitchFamily="2" charset="2"/>
              <a:buNone/>
            </a:pPr>
            <a:r>
              <a:rPr lang="en-US" i="1"/>
              <a:t>    Are  our conversations a safe and  challenging place for kids to risk their thinking and observe our modeling?</a:t>
            </a:r>
          </a:p>
        </p:txBody>
      </p:sp>
    </p:spTree>
  </p:cSld>
  <p:clrMapOvr>
    <a:masterClrMapping/>
  </p:clrMapOvr>
  <p:transition spd="slow">
    <p:wheel spokes="8"/>
    <p:sndAc>
      <p:stSnd>
        <p:snd r:embed="rId3" name="voltag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calcmode="lin" valueType="num">
                                      <p:cBhvr additive="base">
                                        <p:cTn id="7" dur="2000" fill="hold"/>
                                        <p:tgtEl>
                                          <p:spTgt spid="130051">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00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130051">
                                            <p:txEl>
                                              <p:pRg st="0" end="0"/>
                                            </p:txEl>
                                          </p:spTgt>
                                        </p:tgtEl>
                                      </p:cBhvr>
                                      <p:by x="15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43000" y="228600"/>
            <a:ext cx="7793038" cy="762000"/>
          </a:xfrm>
        </p:spPr>
        <p:txBody>
          <a:bodyPr/>
          <a:lstStyle/>
          <a:p>
            <a:r>
              <a:rPr lang="en-US" b="1"/>
              <a:t>Research Based Strategies</a:t>
            </a:r>
          </a:p>
        </p:txBody>
      </p:sp>
      <p:graphicFrame>
        <p:nvGraphicFramePr>
          <p:cNvPr id="17411" name="Diagram 3"/>
          <p:cNvGraphicFramePr>
            <a:graphicFrameLocks/>
          </p:cNvGraphicFramePr>
          <p:nvPr>
            <p:ph type="dgm" idx="1"/>
          </p:nvPr>
        </p:nvGraphicFramePr>
        <p:xfrm>
          <a:off x="838200" y="1219200"/>
          <a:ext cx="7651750" cy="4984750"/>
        </p:xfrm>
        <a:graphic>
          <a:graphicData uri="http://schemas.openxmlformats.org/drawingml/2006/compatibility">
            <com:legacyDrawing xmlns:com="http://schemas.openxmlformats.org/drawingml/2006/compatibility" spid="_x0000_s17411"/>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anim calcmode="lin" valueType="num">
                                      <p:cBhvr>
                                        <p:cTn id="9" dur="500" fill="hold"/>
                                        <p:tgtEl>
                                          <p:spTgt spid="17410"/>
                                        </p:tgtEl>
                                        <p:attrNameLst>
                                          <p:attrName>style.rotation</p:attrName>
                                        </p:attrNameLst>
                                      </p:cBhvr>
                                      <p:tavLst>
                                        <p:tav tm="0">
                                          <p:val>
                                            <p:fltVal val="360"/>
                                          </p:val>
                                        </p:tav>
                                        <p:tav tm="100000">
                                          <p:val>
                                            <p:fltVal val="0"/>
                                          </p:val>
                                        </p:tav>
                                      </p:tavLst>
                                    </p:anim>
                                    <p:animEffect transition="in" filter="fade">
                                      <p:cBhvr>
                                        <p:cTn id="10"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228600" y="304800"/>
            <a:ext cx="8555038" cy="762000"/>
          </a:xfrm>
        </p:spPr>
        <p:txBody>
          <a:bodyPr/>
          <a:lstStyle/>
          <a:p>
            <a:r>
              <a:rPr lang="en-US" sz="2800" b="1"/>
              <a:t>Research Based Strategies in Houghton-Mifflin</a:t>
            </a:r>
          </a:p>
        </p:txBody>
      </p:sp>
      <p:graphicFrame>
        <p:nvGraphicFramePr>
          <p:cNvPr id="312323" name="Diagram 3"/>
          <p:cNvGraphicFramePr>
            <a:graphicFrameLocks/>
          </p:cNvGraphicFramePr>
          <p:nvPr>
            <p:ph type="dgm" idx="1"/>
          </p:nvPr>
        </p:nvGraphicFramePr>
        <p:xfrm>
          <a:off x="838200" y="1219200"/>
          <a:ext cx="7651750" cy="4984750"/>
        </p:xfrm>
        <a:graphic>
          <a:graphicData uri="http://schemas.openxmlformats.org/drawingml/2006/compatibility">
            <com:legacyDrawing xmlns:com="http://schemas.openxmlformats.org/drawingml/2006/compatibility" spid="_x0000_s312323"/>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12322"/>
                                        </p:tgtEl>
                                        <p:attrNameLst>
                                          <p:attrName>style.visibility</p:attrName>
                                        </p:attrNameLst>
                                      </p:cBhvr>
                                      <p:to>
                                        <p:strVal val="visible"/>
                                      </p:to>
                                    </p:set>
                                    <p:anim calcmode="lin" valueType="num">
                                      <p:cBhvr>
                                        <p:cTn id="7" dur="500" fill="hold"/>
                                        <p:tgtEl>
                                          <p:spTgt spid="312322"/>
                                        </p:tgtEl>
                                        <p:attrNameLst>
                                          <p:attrName>ppt_w</p:attrName>
                                        </p:attrNameLst>
                                      </p:cBhvr>
                                      <p:tavLst>
                                        <p:tav tm="0">
                                          <p:val>
                                            <p:fltVal val="0"/>
                                          </p:val>
                                        </p:tav>
                                        <p:tav tm="100000">
                                          <p:val>
                                            <p:strVal val="#ppt_w"/>
                                          </p:val>
                                        </p:tav>
                                      </p:tavLst>
                                    </p:anim>
                                    <p:anim calcmode="lin" valueType="num">
                                      <p:cBhvr>
                                        <p:cTn id="8" dur="500" fill="hold"/>
                                        <p:tgtEl>
                                          <p:spTgt spid="312322"/>
                                        </p:tgtEl>
                                        <p:attrNameLst>
                                          <p:attrName>ppt_h</p:attrName>
                                        </p:attrNameLst>
                                      </p:cBhvr>
                                      <p:tavLst>
                                        <p:tav tm="0">
                                          <p:val>
                                            <p:fltVal val="0"/>
                                          </p:val>
                                        </p:tav>
                                        <p:tav tm="100000">
                                          <p:val>
                                            <p:strVal val="#ppt_h"/>
                                          </p:val>
                                        </p:tav>
                                      </p:tavLst>
                                    </p:anim>
                                    <p:anim calcmode="lin" valueType="num">
                                      <p:cBhvr>
                                        <p:cTn id="9" dur="500" fill="hold"/>
                                        <p:tgtEl>
                                          <p:spTgt spid="312322"/>
                                        </p:tgtEl>
                                        <p:attrNameLst>
                                          <p:attrName>style.rotation</p:attrName>
                                        </p:attrNameLst>
                                      </p:cBhvr>
                                      <p:tavLst>
                                        <p:tav tm="0">
                                          <p:val>
                                            <p:fltVal val="360"/>
                                          </p:val>
                                        </p:tav>
                                        <p:tav tm="100000">
                                          <p:val>
                                            <p:fltVal val="0"/>
                                          </p:val>
                                        </p:tav>
                                      </p:tavLst>
                                    </p:anim>
                                    <p:animEffect transition="in" filter="fade">
                                      <p:cBhvr>
                                        <p:cTn id="10" dur="500"/>
                                        <p:tgtEl>
                                          <p:spTgt spid="312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752600" y="228600"/>
            <a:ext cx="7086600" cy="1828800"/>
          </a:xfrm>
        </p:spPr>
        <p:txBody>
          <a:bodyPr/>
          <a:lstStyle/>
          <a:p>
            <a:r>
              <a:rPr lang="en-US"/>
              <a:t>Comprehension Strategy Instruction in HMR</a:t>
            </a:r>
          </a:p>
        </p:txBody>
      </p:sp>
      <p:sp>
        <p:nvSpPr>
          <p:cNvPr id="36867" name="Text Box 3"/>
          <p:cNvSpPr txBox="1">
            <a:spLocks noChangeArrowheads="1"/>
          </p:cNvSpPr>
          <p:nvPr/>
        </p:nvSpPr>
        <p:spPr bwMode="auto">
          <a:xfrm>
            <a:off x="4724400" y="2438400"/>
            <a:ext cx="4114800" cy="3500438"/>
          </a:xfrm>
          <a:prstGeom prst="rect">
            <a:avLst/>
          </a:prstGeom>
          <a:noFill/>
          <a:ln w="9525">
            <a:noFill/>
            <a:miter lim="800000"/>
            <a:headEnd/>
            <a:tailEnd/>
          </a:ln>
          <a:effectLst/>
        </p:spPr>
        <p:txBody>
          <a:bodyPr>
            <a:spAutoFit/>
          </a:bodyPr>
          <a:lstStyle/>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Predict/ Infer</a:t>
            </a:r>
          </a:p>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Question</a:t>
            </a:r>
          </a:p>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Monitor/ Clarify</a:t>
            </a:r>
          </a:p>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Evaluate</a:t>
            </a:r>
          </a:p>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Summarize</a:t>
            </a:r>
          </a:p>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Phonics/Decoding</a:t>
            </a:r>
          </a:p>
        </p:txBody>
      </p:sp>
      <p:sp>
        <p:nvSpPr>
          <p:cNvPr id="36868" name="Text Box 4"/>
          <p:cNvSpPr txBox="1">
            <a:spLocks noChangeArrowheads="1"/>
          </p:cNvSpPr>
          <p:nvPr/>
        </p:nvSpPr>
        <p:spPr bwMode="auto">
          <a:xfrm>
            <a:off x="304800" y="3352800"/>
            <a:ext cx="4191000" cy="1265238"/>
          </a:xfrm>
          <a:prstGeom prst="rect">
            <a:avLst/>
          </a:prstGeom>
          <a:noFill/>
          <a:ln w="9525">
            <a:noFill/>
            <a:miter lim="800000"/>
            <a:headEnd/>
            <a:tailEnd/>
          </a:ln>
          <a:effectLst/>
        </p:spPr>
        <p:txBody>
          <a:bodyPr>
            <a:spAutoFit/>
          </a:bodyPr>
          <a:lstStyle/>
          <a:p>
            <a:pPr eaLnBrk="1" hangingPunct="1">
              <a:lnSpc>
                <a:spcPct val="110000"/>
              </a:lnSpc>
            </a:pPr>
            <a:r>
              <a:rPr lang="en-US" sz="7000" b="1">
                <a:solidFill>
                  <a:schemeClr val="accent2"/>
                </a:solidFill>
                <a:latin typeface="Optima" pitchFamily="34" charset="0"/>
                <a:cs typeface="Arial" charset="0"/>
              </a:rPr>
              <a:t>WHAT?</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752600" y="228600"/>
            <a:ext cx="7086600" cy="1828800"/>
          </a:xfrm>
        </p:spPr>
        <p:txBody>
          <a:bodyPr/>
          <a:lstStyle/>
          <a:p>
            <a:r>
              <a:rPr lang="en-US"/>
              <a:t>Comprehension Strategies</a:t>
            </a:r>
          </a:p>
        </p:txBody>
      </p:sp>
      <p:sp>
        <p:nvSpPr>
          <p:cNvPr id="38915" name="Text Box 3"/>
          <p:cNvSpPr txBox="1">
            <a:spLocks noChangeArrowheads="1"/>
          </p:cNvSpPr>
          <p:nvPr/>
        </p:nvSpPr>
        <p:spPr bwMode="auto">
          <a:xfrm>
            <a:off x="3810000" y="2057400"/>
            <a:ext cx="4648200" cy="3990975"/>
          </a:xfrm>
          <a:prstGeom prst="rect">
            <a:avLst/>
          </a:prstGeom>
          <a:noFill/>
          <a:ln w="9525">
            <a:noFill/>
            <a:miter lim="800000"/>
            <a:headEnd/>
            <a:tailEnd/>
          </a:ln>
          <a:effectLst/>
        </p:spPr>
        <p:txBody>
          <a:bodyPr>
            <a:spAutoFit/>
          </a:bodyPr>
          <a:lstStyle/>
          <a:p>
            <a:pPr algn="l" eaLnBrk="1" hangingPunct="1">
              <a:spcBef>
                <a:spcPct val="20000"/>
              </a:spcBef>
            </a:pPr>
            <a:r>
              <a:rPr lang="en-US" sz="3200">
                <a:effectLst>
                  <a:outerShdw blurRad="38100" dist="38100" dir="2700000" algn="tl">
                    <a:srgbClr val="C0C0C0"/>
                  </a:outerShdw>
                </a:effectLst>
                <a:latin typeface="Optima" pitchFamily="34" charset="0"/>
                <a:cs typeface="Arial" charset="0"/>
              </a:rPr>
              <a:t>For students to construct meaning from text, they must </a:t>
            </a:r>
            <a:r>
              <a:rPr lang="en-US" sz="3200" u="sng">
                <a:effectLst>
                  <a:outerShdw blurRad="38100" dist="38100" dir="2700000" algn="tl">
                    <a:srgbClr val="C0C0C0"/>
                  </a:outerShdw>
                </a:effectLst>
                <a:latin typeface="Optima" pitchFamily="34" charset="0"/>
                <a:cs typeface="Arial" charset="0"/>
              </a:rPr>
              <a:t>independently</a:t>
            </a:r>
            <a:r>
              <a:rPr lang="en-US" sz="3200">
                <a:effectLst>
                  <a:outerShdw blurRad="38100" dist="38100" dir="2700000" algn="tl">
                    <a:srgbClr val="C0C0C0"/>
                  </a:outerShdw>
                </a:effectLst>
                <a:latin typeface="Optima" pitchFamily="34" charset="0"/>
                <a:cs typeface="Arial" charset="0"/>
              </a:rPr>
              <a:t> apply numerous strategies to synthesize the content information and to understand the author’s intent.</a:t>
            </a:r>
          </a:p>
        </p:txBody>
      </p:sp>
      <p:sp>
        <p:nvSpPr>
          <p:cNvPr id="38916" name="Text Box 4"/>
          <p:cNvSpPr txBox="1">
            <a:spLocks noChangeArrowheads="1"/>
          </p:cNvSpPr>
          <p:nvPr/>
        </p:nvSpPr>
        <p:spPr bwMode="auto">
          <a:xfrm>
            <a:off x="441325" y="2430463"/>
            <a:ext cx="184150" cy="366712"/>
          </a:xfrm>
          <a:prstGeom prst="rect">
            <a:avLst/>
          </a:prstGeom>
          <a:noFill/>
          <a:ln w="9525">
            <a:noFill/>
            <a:miter lim="800000"/>
            <a:headEnd/>
            <a:tailEnd/>
          </a:ln>
          <a:effectLst/>
        </p:spPr>
        <p:txBody>
          <a:bodyPr>
            <a:spAutoFit/>
          </a:bodyPr>
          <a:lstStyle/>
          <a:p>
            <a:pPr algn="l" eaLnBrk="1" hangingPunct="1">
              <a:spcBef>
                <a:spcPct val="50000"/>
              </a:spcBef>
            </a:pPr>
            <a:endParaRPr lang="en-US">
              <a:cs typeface="Arial" charset="0"/>
            </a:endParaRPr>
          </a:p>
        </p:txBody>
      </p:sp>
      <p:sp>
        <p:nvSpPr>
          <p:cNvPr id="38917" name="Text Box 5"/>
          <p:cNvSpPr txBox="1">
            <a:spLocks noChangeArrowheads="1"/>
          </p:cNvSpPr>
          <p:nvPr/>
        </p:nvSpPr>
        <p:spPr bwMode="auto">
          <a:xfrm>
            <a:off x="304800" y="3352800"/>
            <a:ext cx="3505200" cy="1265238"/>
          </a:xfrm>
          <a:prstGeom prst="rect">
            <a:avLst/>
          </a:prstGeom>
          <a:noFill/>
          <a:ln w="9525">
            <a:noFill/>
            <a:miter lim="800000"/>
            <a:headEnd/>
            <a:tailEnd/>
          </a:ln>
          <a:effectLst/>
        </p:spPr>
        <p:txBody>
          <a:bodyPr>
            <a:spAutoFit/>
          </a:bodyPr>
          <a:lstStyle/>
          <a:p>
            <a:pPr eaLnBrk="1" hangingPunct="1">
              <a:lnSpc>
                <a:spcPct val="110000"/>
              </a:lnSpc>
            </a:pPr>
            <a:r>
              <a:rPr lang="en-US" sz="7000" b="1">
                <a:solidFill>
                  <a:schemeClr val="accent2"/>
                </a:solidFill>
                <a:latin typeface="Optima" pitchFamily="34" charset="0"/>
                <a:cs typeface="Arial" charset="0"/>
              </a:rPr>
              <a:t>WHY?</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   </a:t>
            </a:r>
            <a:r>
              <a:rPr lang="en-US" u="sng"/>
              <a:t>Strategy Instruction</a:t>
            </a:r>
          </a:p>
        </p:txBody>
      </p:sp>
      <p:sp>
        <p:nvSpPr>
          <p:cNvPr id="31747" name="Rectangle 3"/>
          <p:cNvSpPr>
            <a:spLocks noGrp="1" noChangeArrowheads="1"/>
          </p:cNvSpPr>
          <p:nvPr>
            <p:ph type="body" sz="half" idx="2"/>
          </p:nvPr>
        </p:nvSpPr>
        <p:spPr>
          <a:xfrm>
            <a:off x="274638" y="1235075"/>
            <a:ext cx="8412162" cy="4891088"/>
          </a:xfrm>
        </p:spPr>
        <p:txBody>
          <a:bodyPr/>
          <a:lstStyle/>
          <a:p>
            <a:endParaRPr lang="en-US" sz="2600"/>
          </a:p>
          <a:p>
            <a:pPr>
              <a:buFont typeface="Wingdings" pitchFamily="2" charset="2"/>
              <a:buNone/>
            </a:pPr>
            <a:endParaRPr lang="en-US" sz="2600"/>
          </a:p>
          <a:p>
            <a:pPr>
              <a:buFont typeface="Wingdings" pitchFamily="2" charset="2"/>
              <a:buNone/>
            </a:pPr>
            <a:endParaRPr lang="en-US" sz="2600"/>
          </a:p>
        </p:txBody>
      </p:sp>
      <p:sp>
        <p:nvSpPr>
          <p:cNvPr id="31748" name="Text Box 4"/>
          <p:cNvSpPr txBox="1">
            <a:spLocks noChangeArrowheads="1"/>
          </p:cNvSpPr>
          <p:nvPr/>
        </p:nvSpPr>
        <p:spPr bwMode="auto">
          <a:xfrm>
            <a:off x="1752600" y="1447800"/>
            <a:ext cx="6096000" cy="4905375"/>
          </a:xfrm>
          <a:prstGeom prst="rect">
            <a:avLst/>
          </a:prstGeom>
          <a:noFill/>
          <a:ln w="9525">
            <a:noFill/>
            <a:miter lim="800000"/>
            <a:headEnd/>
            <a:tailEnd/>
          </a:ln>
          <a:effectLst/>
        </p:spPr>
        <p:txBody>
          <a:bodyPr>
            <a:spAutoFit/>
          </a:bodyPr>
          <a:lstStyle/>
          <a:p>
            <a:r>
              <a:rPr lang="en-US" sz="2000" b="1"/>
              <a:t>Explicit instruction on strategies.</a:t>
            </a:r>
          </a:p>
          <a:p>
            <a:r>
              <a:rPr lang="en-US" sz="2400" b="1"/>
              <a:t>NAME IT!</a:t>
            </a:r>
          </a:p>
          <a:p>
            <a:r>
              <a:rPr lang="en-US" sz="2400" b="1"/>
              <a:t> </a:t>
            </a:r>
            <a:r>
              <a:rPr lang="en-US" sz="2000" b="1"/>
              <a:t>Teacher models and explains a strategy.</a:t>
            </a:r>
          </a:p>
          <a:p>
            <a:r>
              <a:rPr lang="en-US" sz="2400" b="1"/>
              <a:t>DEFINE IT!</a:t>
            </a:r>
          </a:p>
          <a:p>
            <a:r>
              <a:rPr lang="en-US" sz="2000" b="1"/>
              <a:t>Teacher structures guided practice, giving  students more responsibility for the task</a:t>
            </a:r>
            <a:r>
              <a:rPr lang="en-US" sz="2000"/>
              <a:t>.</a:t>
            </a:r>
          </a:p>
          <a:p>
            <a:r>
              <a:rPr lang="en-US" sz="2400" b="1"/>
              <a:t>MODEL IT!</a:t>
            </a:r>
          </a:p>
          <a:p>
            <a:r>
              <a:rPr lang="en-US" sz="2000" b="1"/>
              <a:t>Teacher provides independent practice </a:t>
            </a:r>
          </a:p>
          <a:p>
            <a:r>
              <a:rPr lang="en-US" sz="2000" b="1"/>
              <a:t> with feedback.</a:t>
            </a:r>
          </a:p>
          <a:p>
            <a:r>
              <a:rPr lang="en-US" sz="2400" b="1"/>
              <a:t>PRACTICE IT!</a:t>
            </a:r>
          </a:p>
          <a:p>
            <a:r>
              <a:rPr lang="en-US"/>
              <a:t> </a:t>
            </a:r>
            <a:r>
              <a:rPr lang="en-US" b="1"/>
              <a:t>Students apply the strategy in real </a:t>
            </a:r>
          </a:p>
          <a:p>
            <a:r>
              <a:rPr lang="en-US" b="1"/>
              <a:t>reading situations.</a:t>
            </a:r>
          </a:p>
          <a:p>
            <a:r>
              <a:rPr lang="en-US" sz="2400" b="1"/>
              <a:t>USE IT!</a:t>
            </a:r>
          </a:p>
          <a:p>
            <a:endParaRPr lang="en-US" b="1"/>
          </a:p>
          <a:p>
            <a:endParaRPr lang="en-US" b="1"/>
          </a:p>
        </p:txBody>
      </p:sp>
      <p:pic>
        <p:nvPicPr>
          <p:cNvPr id="31753" name="Picture 9" descr="j0299125"/>
          <p:cNvPicPr>
            <a:picLocks noChangeAspect="1" noChangeArrowheads="1"/>
          </p:cNvPicPr>
          <p:nvPr/>
        </p:nvPicPr>
        <p:blipFill>
          <a:blip r:embed="rId3"/>
          <a:srcRect/>
          <a:stretch>
            <a:fillRect/>
          </a:stretch>
        </p:blipFill>
        <p:spPr bwMode="auto">
          <a:xfrm>
            <a:off x="7696200" y="609600"/>
            <a:ext cx="960438" cy="1576388"/>
          </a:xfrm>
          <a:prstGeom prst="rect">
            <a:avLst/>
          </a:prstGeom>
          <a:noFill/>
        </p:spPr>
      </p:pic>
      <p:pic>
        <p:nvPicPr>
          <p:cNvPr id="31754" name="Picture 10" descr="j0299125"/>
          <p:cNvPicPr>
            <a:picLocks noChangeAspect="1" noChangeArrowheads="1"/>
          </p:cNvPicPr>
          <p:nvPr/>
        </p:nvPicPr>
        <p:blipFill>
          <a:blip r:embed="rId3"/>
          <a:srcRect/>
          <a:stretch>
            <a:fillRect/>
          </a:stretch>
        </p:blipFill>
        <p:spPr bwMode="auto">
          <a:xfrm>
            <a:off x="304800" y="4343400"/>
            <a:ext cx="830263" cy="13620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1000"/>
                                        <p:tgtEl>
                                          <p:spTgt spid="31746"/>
                                        </p:tgtEl>
                                      </p:cBhvr>
                                    </p:animEffect>
                                    <p:anim calcmode="lin" valueType="num">
                                      <p:cBhvr>
                                        <p:cTn id="8" dur="1000" fill="hold"/>
                                        <p:tgtEl>
                                          <p:spTgt spid="31746"/>
                                        </p:tgtEl>
                                        <p:attrNameLst>
                                          <p:attrName>ppt_x</p:attrName>
                                        </p:attrNameLst>
                                      </p:cBhvr>
                                      <p:tavLst>
                                        <p:tav tm="0">
                                          <p:val>
                                            <p:strVal val="#ppt_x"/>
                                          </p:val>
                                        </p:tav>
                                        <p:tav tm="100000">
                                          <p:val>
                                            <p:strVal val="#ppt_x"/>
                                          </p:val>
                                        </p:tav>
                                      </p:tavLst>
                                    </p:anim>
                                    <p:anim calcmode="lin" valueType="num">
                                      <p:cBhvr>
                                        <p:cTn id="9" dur="1000" fill="hold"/>
                                        <p:tgtEl>
                                          <p:spTgt spid="317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nodePh="1">
                                  <p:stCondLst>
                                    <p:cond delay="0"/>
                                  </p:stCondLst>
                                  <p:endCondLst>
                                    <p:cond evt="begin" delay="0">
                                      <p:tn val="12"/>
                                    </p:cond>
                                  </p:endCondLst>
                                  <p:childTnLst>
                                    <p:set>
                                      <p:cBhvr>
                                        <p:cTn id="13" dur="1" fill="hold">
                                          <p:stCondLst>
                                            <p:cond delay="0"/>
                                          </p:stCondLst>
                                        </p:cTn>
                                        <p:tgtEl>
                                          <p:spTgt spid="31747">
                                            <p:txEl>
                                              <p:pRg st="0" end="0"/>
                                            </p:txEl>
                                          </p:spTgt>
                                        </p:tgtEl>
                                        <p:attrNameLst>
                                          <p:attrName>style.visibility</p:attrName>
                                        </p:attrNameLst>
                                      </p:cBhvr>
                                      <p:to>
                                        <p:strVal val="visible"/>
                                      </p:to>
                                    </p:set>
                                    <p:anim calcmode="lin" valueType="num">
                                      <p:cBhvr additive="base">
                                        <p:cTn id="14" dur="1000" fill="hold">
                                          <p:stCondLst>
                                            <p:cond delay="0"/>
                                          </p:stCondLst>
                                        </p:cTn>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3174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rev="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en-US"/>
              <a:t>Gradual Release of Responsibility</a:t>
            </a:r>
          </a:p>
        </p:txBody>
      </p:sp>
      <p:sp>
        <p:nvSpPr>
          <p:cNvPr id="333827" name="Rectangle 3"/>
          <p:cNvSpPr>
            <a:spLocks noGrp="1" noChangeArrowheads="1"/>
          </p:cNvSpPr>
          <p:nvPr>
            <p:ph type="body" idx="1"/>
          </p:nvPr>
        </p:nvSpPr>
        <p:spPr/>
        <p:txBody>
          <a:bodyPr/>
          <a:lstStyle/>
          <a:p>
            <a:endParaRPr lang="en-US"/>
          </a:p>
          <a:p>
            <a:endParaRPr lang="en-US"/>
          </a:p>
          <a:p>
            <a:r>
              <a:rPr lang="en-US" sz="3600" b="1"/>
              <a:t>Look at the handout in your appendix and go through the progression of stages of comprehension strategy instruction outline.</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09800" y="2057400"/>
            <a:ext cx="4953000" cy="3046988"/>
          </a:xfrm>
          <a:prstGeom prst="rect">
            <a:avLst/>
          </a:prstGeom>
          <a:noFill/>
        </p:spPr>
        <p:txBody>
          <a:bodyPr wrap="square" rtlCol="0">
            <a:spAutoFit/>
          </a:bodyPr>
          <a:lstStyle/>
          <a:p>
            <a:endParaRPr lang="en-US" sz="4800" b="1" dirty="0" smtClean="0"/>
          </a:p>
          <a:p>
            <a:r>
              <a:rPr lang="en-US" sz="4800" b="1" dirty="0" smtClean="0"/>
              <a:t>To </a:t>
            </a:r>
            <a:r>
              <a:rPr lang="en-US" sz="4800" b="1" smtClean="0"/>
              <a:t>teach is</a:t>
            </a:r>
            <a:endParaRPr lang="en-US" sz="4800" b="1" dirty="0" smtClean="0"/>
          </a:p>
          <a:p>
            <a:r>
              <a:rPr lang="en-US" sz="4800" b="1" dirty="0" smtClean="0"/>
              <a:t>to </a:t>
            </a:r>
            <a:r>
              <a:rPr lang="en-US" sz="4800" b="1" dirty="0" smtClean="0">
                <a:latin typeface="+mj-lt"/>
              </a:rPr>
              <a:t>learn</a:t>
            </a:r>
            <a:r>
              <a:rPr lang="en-US" sz="4800" b="1" dirty="0" smtClean="0"/>
              <a:t> twice</a:t>
            </a:r>
          </a:p>
          <a:p>
            <a:endParaRPr lang="en-US" sz="4800" b="1" dirty="0"/>
          </a:p>
        </p:txBody>
      </p:sp>
      <p:pic>
        <p:nvPicPr>
          <p:cNvPr id="429060" name="Picture 4" descr="C:\Documents and Settings\tpearce.IRVINEUSD\Local Settings\Temporary Internet Files\Content.IE5\LWBPD9X7\MMj01726320000[1].gif"/>
          <p:cNvPicPr>
            <a:picLocks noChangeAspect="1" noChangeArrowheads="1" noCrop="1"/>
          </p:cNvPicPr>
          <p:nvPr/>
        </p:nvPicPr>
        <p:blipFill>
          <a:blip r:embed="rId3"/>
          <a:srcRect/>
          <a:stretch>
            <a:fillRect/>
          </a:stretch>
        </p:blipFill>
        <p:spPr bwMode="auto">
          <a:xfrm>
            <a:off x="7467600" y="4495800"/>
            <a:ext cx="1314450" cy="2091170"/>
          </a:xfrm>
          <a:prstGeom prst="rect">
            <a:avLst/>
          </a:prstGeom>
          <a:noFill/>
        </p:spPr>
      </p:pic>
      <p:pic>
        <p:nvPicPr>
          <p:cNvPr id="429061" name="Picture 5" descr="C:\Documents and Settings\tpearce.IRVINEUSD\Local Settings\Temporary Internet Files\Content.IE5\61FET1I2\MMj02832140000[1].gif"/>
          <p:cNvPicPr>
            <a:picLocks noChangeAspect="1" noChangeArrowheads="1" noCrop="1"/>
          </p:cNvPicPr>
          <p:nvPr/>
        </p:nvPicPr>
        <p:blipFill>
          <a:blip r:embed="rId4"/>
          <a:srcRect/>
          <a:stretch>
            <a:fillRect/>
          </a:stretch>
        </p:blipFill>
        <p:spPr bwMode="auto">
          <a:xfrm>
            <a:off x="838200" y="4495800"/>
            <a:ext cx="1906051" cy="2032187"/>
          </a:xfrm>
          <a:prstGeom prst="rect">
            <a:avLst/>
          </a:prstGeom>
          <a:noFill/>
        </p:spPr>
      </p:pic>
      <p:pic>
        <p:nvPicPr>
          <p:cNvPr id="429062" name="Picture 6" descr="C:\Documents and Settings\tpearce.IRVINEUSD\Local Settings\Temporary Internet Files\Content.IE5\LWBPD9X7\MMj02362400000[1].gif"/>
          <p:cNvPicPr>
            <a:picLocks noChangeAspect="1" noChangeArrowheads="1" noCrop="1"/>
          </p:cNvPicPr>
          <p:nvPr/>
        </p:nvPicPr>
        <p:blipFill>
          <a:blip r:embed="rId5"/>
          <a:srcRect/>
          <a:stretch>
            <a:fillRect/>
          </a:stretch>
        </p:blipFill>
        <p:spPr bwMode="auto">
          <a:xfrm>
            <a:off x="457200" y="0"/>
            <a:ext cx="1381125" cy="1691173"/>
          </a:xfrm>
          <a:prstGeom prst="rect">
            <a:avLst/>
          </a:prstGeom>
          <a:noFill/>
        </p:spPr>
      </p:pic>
      <p:pic>
        <p:nvPicPr>
          <p:cNvPr id="10" name="Picture 6" descr="C:\Documents and Settings\tpearce.IRVINEUSD\Local Settings\Temporary Internet Files\Content.IE5\LWBPD9X7\MMj02362400000[1].gif"/>
          <p:cNvPicPr>
            <a:picLocks noChangeAspect="1" noChangeArrowheads="1" noCrop="1"/>
          </p:cNvPicPr>
          <p:nvPr/>
        </p:nvPicPr>
        <p:blipFill>
          <a:blip r:embed="rId5"/>
          <a:srcRect/>
          <a:stretch>
            <a:fillRect/>
          </a:stretch>
        </p:blipFill>
        <p:spPr bwMode="auto">
          <a:xfrm>
            <a:off x="4191000" y="0"/>
            <a:ext cx="1381125" cy="1691173"/>
          </a:xfrm>
          <a:prstGeom prst="rect">
            <a:avLst/>
          </a:prstGeom>
          <a:noFill/>
        </p:spPr>
      </p:pic>
      <p:pic>
        <p:nvPicPr>
          <p:cNvPr id="12" name="Picture 6" descr="C:\Documents and Settings\tpearce.IRVINEUSD\Local Settings\Temporary Internet Files\Content.IE5\LWBPD9X7\MMj02362400000[1].gif"/>
          <p:cNvPicPr>
            <a:picLocks noChangeAspect="1" noChangeArrowheads="1" noCrop="1"/>
          </p:cNvPicPr>
          <p:nvPr/>
        </p:nvPicPr>
        <p:blipFill>
          <a:blip r:embed="rId5"/>
          <a:srcRect/>
          <a:stretch>
            <a:fillRect/>
          </a:stretch>
        </p:blipFill>
        <p:spPr bwMode="auto">
          <a:xfrm>
            <a:off x="7467600" y="0"/>
            <a:ext cx="1381125" cy="1691173"/>
          </a:xfrm>
          <a:prstGeom prst="rect">
            <a:avLst/>
          </a:prstGeom>
          <a:noFill/>
        </p:spPr>
      </p:pic>
    </p:spTree>
  </p:cSld>
  <p:clrMapOvr>
    <a:masterClrMapping/>
  </p:clrMapOvr>
  <p:transition spd="slow">
    <p:wheel spokes="8"/>
    <p:sndAc>
      <p:stSnd>
        <p:snd r:embed="rId2" name="voltage.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914400" y="457200"/>
            <a:ext cx="7010400" cy="762000"/>
          </a:xfrm>
          <a:prstGeom prst="rect">
            <a:avLst/>
          </a:prstGeom>
          <a:noFill/>
          <a:ln w="9525">
            <a:noFill/>
            <a:miter lim="800000"/>
            <a:headEnd/>
            <a:tailEnd/>
          </a:ln>
          <a:effectLst/>
        </p:spPr>
        <p:txBody>
          <a:bodyPr>
            <a:spAutoFit/>
          </a:bodyPr>
          <a:lstStyle/>
          <a:p>
            <a:pPr eaLnBrk="1" hangingPunct="1"/>
            <a:r>
              <a:rPr lang="en-US" sz="4400">
                <a:solidFill>
                  <a:srgbClr val="000066"/>
                </a:solidFill>
                <a:effectLst>
                  <a:outerShdw blurRad="38100" dist="38100" dir="2700000" algn="tl">
                    <a:srgbClr val="C0C0C0"/>
                  </a:outerShdw>
                </a:effectLst>
                <a:latin typeface="Optima" pitchFamily="34" charset="0"/>
                <a:cs typeface="Arial" charset="0"/>
              </a:rPr>
              <a:t>Modeling Think Alouds</a:t>
            </a:r>
          </a:p>
        </p:txBody>
      </p:sp>
      <p:sp>
        <p:nvSpPr>
          <p:cNvPr id="40963" name="Text Box 3"/>
          <p:cNvSpPr txBox="1">
            <a:spLocks noChangeArrowheads="1"/>
          </p:cNvSpPr>
          <p:nvPr/>
        </p:nvSpPr>
        <p:spPr bwMode="auto">
          <a:xfrm>
            <a:off x="6019800" y="4267200"/>
            <a:ext cx="1524000" cy="336550"/>
          </a:xfrm>
          <a:prstGeom prst="rect">
            <a:avLst/>
          </a:prstGeom>
          <a:noFill/>
          <a:ln w="9525">
            <a:noFill/>
            <a:miter lim="800000"/>
            <a:headEnd/>
            <a:tailEnd/>
          </a:ln>
          <a:effectLst/>
        </p:spPr>
        <p:txBody>
          <a:bodyPr>
            <a:spAutoFit/>
          </a:bodyPr>
          <a:lstStyle/>
          <a:p>
            <a:pPr eaLnBrk="1" hangingPunct="1">
              <a:spcBef>
                <a:spcPct val="50000"/>
              </a:spcBef>
            </a:pPr>
            <a:r>
              <a:rPr lang="en-US" sz="1600" b="1">
                <a:latin typeface="Optima" pitchFamily="34" charset="0"/>
                <a:cs typeface="Arial" charset="0"/>
              </a:rPr>
              <a:t>Application</a:t>
            </a:r>
          </a:p>
        </p:txBody>
      </p:sp>
      <p:sp>
        <p:nvSpPr>
          <p:cNvPr id="40964" name="Text Box 4"/>
          <p:cNvSpPr txBox="1">
            <a:spLocks noChangeArrowheads="1"/>
          </p:cNvSpPr>
          <p:nvPr/>
        </p:nvSpPr>
        <p:spPr bwMode="auto">
          <a:xfrm>
            <a:off x="1295400" y="5715000"/>
            <a:ext cx="1371600" cy="581025"/>
          </a:xfrm>
          <a:prstGeom prst="rect">
            <a:avLst/>
          </a:prstGeom>
          <a:noFill/>
          <a:ln w="9525">
            <a:noFill/>
            <a:miter lim="800000"/>
            <a:headEnd/>
            <a:tailEnd/>
          </a:ln>
          <a:effectLst/>
        </p:spPr>
        <p:txBody>
          <a:bodyPr>
            <a:spAutoFit/>
          </a:bodyPr>
          <a:lstStyle/>
          <a:p>
            <a:pPr eaLnBrk="1" hangingPunct="1">
              <a:spcBef>
                <a:spcPct val="50000"/>
              </a:spcBef>
            </a:pPr>
            <a:r>
              <a:rPr lang="en-US" sz="1600" b="1">
                <a:latin typeface="Optima" pitchFamily="34" charset="0"/>
                <a:cs typeface="Arial" charset="0"/>
              </a:rPr>
              <a:t>Direct Explanation</a:t>
            </a:r>
          </a:p>
        </p:txBody>
      </p:sp>
      <p:sp>
        <p:nvSpPr>
          <p:cNvPr id="40965" name="Text Box 5"/>
          <p:cNvSpPr txBox="1">
            <a:spLocks noChangeArrowheads="1"/>
          </p:cNvSpPr>
          <p:nvPr/>
        </p:nvSpPr>
        <p:spPr bwMode="auto">
          <a:xfrm>
            <a:off x="2895600" y="5257800"/>
            <a:ext cx="1447800" cy="763588"/>
          </a:xfrm>
          <a:prstGeom prst="rect">
            <a:avLst/>
          </a:prstGeom>
          <a:noFill/>
          <a:ln w="9525">
            <a:noFill/>
            <a:miter lim="800000"/>
            <a:headEnd/>
            <a:tailEnd/>
          </a:ln>
          <a:effectLst/>
        </p:spPr>
        <p:txBody>
          <a:bodyPr>
            <a:spAutoFit/>
          </a:bodyPr>
          <a:lstStyle/>
          <a:p>
            <a:pPr eaLnBrk="1" hangingPunct="1">
              <a:spcBef>
                <a:spcPct val="50000"/>
              </a:spcBef>
            </a:pPr>
            <a:r>
              <a:rPr lang="en-US" sz="1600" b="1">
                <a:latin typeface="Optima" pitchFamily="34" charset="0"/>
                <a:cs typeface="Arial" charset="0"/>
              </a:rPr>
              <a:t>Teacher Modeling </a:t>
            </a:r>
            <a:r>
              <a:rPr lang="en-US" sz="1200" b="1">
                <a:latin typeface="Optima" pitchFamily="34" charset="0"/>
                <a:cs typeface="Arial" charset="0"/>
              </a:rPr>
              <a:t>(“thinking aloud”)</a:t>
            </a:r>
            <a:endParaRPr lang="en-US" sz="1600" b="1">
              <a:latin typeface="Optima" pitchFamily="34" charset="0"/>
              <a:cs typeface="Arial" charset="0"/>
            </a:endParaRPr>
          </a:p>
        </p:txBody>
      </p:sp>
      <p:sp>
        <p:nvSpPr>
          <p:cNvPr id="40966" name="Text Box 6"/>
          <p:cNvSpPr txBox="1">
            <a:spLocks noChangeArrowheads="1"/>
          </p:cNvSpPr>
          <p:nvPr/>
        </p:nvSpPr>
        <p:spPr bwMode="auto">
          <a:xfrm>
            <a:off x="4495800" y="4724400"/>
            <a:ext cx="1371600" cy="581025"/>
          </a:xfrm>
          <a:prstGeom prst="rect">
            <a:avLst/>
          </a:prstGeom>
          <a:noFill/>
          <a:ln w="9525">
            <a:noFill/>
            <a:miter lim="800000"/>
            <a:headEnd/>
            <a:tailEnd/>
          </a:ln>
          <a:effectLst/>
        </p:spPr>
        <p:txBody>
          <a:bodyPr>
            <a:spAutoFit/>
          </a:bodyPr>
          <a:lstStyle/>
          <a:p>
            <a:pPr eaLnBrk="1" hangingPunct="1">
              <a:spcBef>
                <a:spcPct val="50000"/>
              </a:spcBef>
            </a:pPr>
            <a:r>
              <a:rPr lang="en-US" sz="1600" b="1">
                <a:latin typeface="Optima" pitchFamily="34" charset="0"/>
                <a:cs typeface="Arial" charset="0"/>
              </a:rPr>
              <a:t>Guided Practice</a:t>
            </a:r>
          </a:p>
        </p:txBody>
      </p:sp>
      <p:sp>
        <p:nvSpPr>
          <p:cNvPr id="40967" name="Rectangle 7"/>
          <p:cNvSpPr>
            <a:spLocks noGrp="1" noChangeArrowheads="1"/>
          </p:cNvSpPr>
          <p:nvPr>
            <p:ph type="title"/>
          </p:nvPr>
        </p:nvSpPr>
        <p:spPr>
          <a:xfrm>
            <a:off x="533400" y="1371600"/>
            <a:ext cx="7772400" cy="2971800"/>
          </a:xfrm>
        </p:spPr>
        <p:txBody>
          <a:bodyPr/>
          <a:lstStyle/>
          <a:p>
            <a:r>
              <a:rPr lang="en-US" sz="2400">
                <a:solidFill>
                  <a:schemeClr val="tx1"/>
                </a:solidFill>
              </a:rPr>
              <a:t>Effective Comprehension strategy instruction is explicit, or direct. Research shows that explicit teaching techniques are particularly effective for comprehension strategy instruction. </a:t>
            </a:r>
            <a:br>
              <a:rPr lang="en-US" sz="2400">
                <a:solidFill>
                  <a:schemeClr val="tx1"/>
                </a:solidFill>
              </a:rPr>
            </a:br>
            <a:r>
              <a:rPr lang="en-US" sz="2400">
                <a:solidFill>
                  <a:schemeClr val="tx1"/>
                </a:solidFill>
              </a:rPr>
              <a:t>In explicit instruction, teachers tell readers why and when</a:t>
            </a:r>
            <a:br>
              <a:rPr lang="en-US" sz="2400">
                <a:solidFill>
                  <a:schemeClr val="tx1"/>
                </a:solidFill>
              </a:rPr>
            </a:br>
            <a:r>
              <a:rPr lang="en-US" sz="2400">
                <a:solidFill>
                  <a:schemeClr val="tx1"/>
                </a:solidFill>
              </a:rPr>
              <a:t> they should use strategies, what strategies to use, and how to apply them. The steps of explicit instruction typically include:</a:t>
            </a:r>
          </a:p>
        </p:txBody>
      </p:sp>
      <p:sp>
        <p:nvSpPr>
          <p:cNvPr id="40968" name="Line 8"/>
          <p:cNvSpPr>
            <a:spLocks noChangeShapeType="1"/>
          </p:cNvSpPr>
          <p:nvPr/>
        </p:nvSpPr>
        <p:spPr bwMode="auto">
          <a:xfrm flipV="1">
            <a:off x="1371600" y="5715000"/>
            <a:ext cx="0" cy="533400"/>
          </a:xfrm>
          <a:prstGeom prst="line">
            <a:avLst/>
          </a:prstGeom>
          <a:noFill/>
          <a:ln w="28575">
            <a:solidFill>
              <a:schemeClr val="tx1"/>
            </a:solidFill>
            <a:round/>
            <a:headEnd/>
            <a:tailEnd/>
          </a:ln>
          <a:effectLst/>
        </p:spPr>
        <p:txBody>
          <a:bodyPr wrap="none" anchor="ctr"/>
          <a:lstStyle/>
          <a:p>
            <a:endParaRPr lang="en-US"/>
          </a:p>
        </p:txBody>
      </p:sp>
      <p:sp>
        <p:nvSpPr>
          <p:cNvPr id="40969" name="Line 9"/>
          <p:cNvSpPr>
            <a:spLocks noChangeShapeType="1"/>
          </p:cNvSpPr>
          <p:nvPr/>
        </p:nvSpPr>
        <p:spPr bwMode="auto">
          <a:xfrm>
            <a:off x="1371600" y="5715000"/>
            <a:ext cx="1524000" cy="0"/>
          </a:xfrm>
          <a:prstGeom prst="line">
            <a:avLst/>
          </a:prstGeom>
          <a:noFill/>
          <a:ln w="28575">
            <a:solidFill>
              <a:schemeClr val="tx1"/>
            </a:solidFill>
            <a:round/>
            <a:headEnd/>
            <a:tailEnd/>
          </a:ln>
          <a:effectLst/>
        </p:spPr>
        <p:txBody>
          <a:bodyPr wrap="none" anchor="ctr"/>
          <a:lstStyle/>
          <a:p>
            <a:endParaRPr lang="en-US"/>
          </a:p>
        </p:txBody>
      </p:sp>
      <p:sp>
        <p:nvSpPr>
          <p:cNvPr id="40970" name="Rectangle 10"/>
          <p:cNvSpPr>
            <a:spLocks noChangeArrowheads="1"/>
          </p:cNvSpPr>
          <p:nvPr/>
        </p:nvSpPr>
        <p:spPr bwMode="auto">
          <a:xfrm>
            <a:off x="2770188" y="6216650"/>
            <a:ext cx="184150" cy="366713"/>
          </a:xfrm>
          <a:prstGeom prst="rect">
            <a:avLst/>
          </a:prstGeom>
          <a:noFill/>
          <a:ln w="9525">
            <a:noFill/>
            <a:miter lim="800000"/>
            <a:headEnd/>
            <a:tailEnd/>
          </a:ln>
          <a:effectLst/>
        </p:spPr>
        <p:txBody>
          <a:bodyPr wrap="none">
            <a:spAutoFit/>
          </a:bodyPr>
          <a:lstStyle/>
          <a:p>
            <a:pPr algn="l" eaLnBrk="1" hangingPunct="1"/>
            <a:endParaRPr lang="en-US">
              <a:cs typeface="Arial" charset="0"/>
            </a:endParaRPr>
          </a:p>
        </p:txBody>
      </p:sp>
      <p:sp>
        <p:nvSpPr>
          <p:cNvPr id="40971" name="Line 11"/>
          <p:cNvSpPr>
            <a:spLocks noChangeShapeType="1"/>
          </p:cNvSpPr>
          <p:nvPr/>
        </p:nvSpPr>
        <p:spPr bwMode="auto">
          <a:xfrm flipV="1">
            <a:off x="2895600" y="5181600"/>
            <a:ext cx="0" cy="533400"/>
          </a:xfrm>
          <a:prstGeom prst="line">
            <a:avLst/>
          </a:prstGeom>
          <a:noFill/>
          <a:ln w="28575">
            <a:solidFill>
              <a:schemeClr val="tx1"/>
            </a:solidFill>
            <a:round/>
            <a:headEnd/>
            <a:tailEnd/>
          </a:ln>
          <a:effectLst/>
        </p:spPr>
        <p:txBody>
          <a:bodyPr wrap="none" anchor="ctr"/>
          <a:lstStyle/>
          <a:p>
            <a:endParaRPr lang="en-US"/>
          </a:p>
        </p:txBody>
      </p:sp>
      <p:sp>
        <p:nvSpPr>
          <p:cNvPr id="40972" name="Line 12"/>
          <p:cNvSpPr>
            <a:spLocks noChangeShapeType="1"/>
          </p:cNvSpPr>
          <p:nvPr/>
        </p:nvSpPr>
        <p:spPr bwMode="auto">
          <a:xfrm>
            <a:off x="2895600" y="5181600"/>
            <a:ext cx="1524000" cy="0"/>
          </a:xfrm>
          <a:prstGeom prst="line">
            <a:avLst/>
          </a:prstGeom>
          <a:noFill/>
          <a:ln w="28575">
            <a:solidFill>
              <a:schemeClr val="tx1"/>
            </a:solidFill>
            <a:round/>
            <a:headEnd/>
            <a:tailEnd/>
          </a:ln>
          <a:effectLst/>
        </p:spPr>
        <p:txBody>
          <a:bodyPr wrap="none" anchor="ctr"/>
          <a:lstStyle/>
          <a:p>
            <a:endParaRPr lang="en-US"/>
          </a:p>
        </p:txBody>
      </p:sp>
      <p:sp>
        <p:nvSpPr>
          <p:cNvPr id="40973" name="Line 13"/>
          <p:cNvSpPr>
            <a:spLocks noChangeShapeType="1"/>
          </p:cNvSpPr>
          <p:nvPr/>
        </p:nvSpPr>
        <p:spPr bwMode="auto">
          <a:xfrm flipV="1">
            <a:off x="4419600" y="4648200"/>
            <a:ext cx="0" cy="533400"/>
          </a:xfrm>
          <a:prstGeom prst="line">
            <a:avLst/>
          </a:prstGeom>
          <a:noFill/>
          <a:ln w="28575">
            <a:solidFill>
              <a:schemeClr val="tx1"/>
            </a:solidFill>
            <a:round/>
            <a:headEnd/>
            <a:tailEnd/>
          </a:ln>
          <a:effectLst/>
        </p:spPr>
        <p:txBody>
          <a:bodyPr wrap="none" anchor="ctr"/>
          <a:lstStyle/>
          <a:p>
            <a:endParaRPr lang="en-US"/>
          </a:p>
        </p:txBody>
      </p:sp>
      <p:sp>
        <p:nvSpPr>
          <p:cNvPr id="40974" name="Line 14"/>
          <p:cNvSpPr>
            <a:spLocks noChangeShapeType="1"/>
          </p:cNvSpPr>
          <p:nvPr/>
        </p:nvSpPr>
        <p:spPr bwMode="auto">
          <a:xfrm>
            <a:off x="4419600" y="4648200"/>
            <a:ext cx="1524000" cy="0"/>
          </a:xfrm>
          <a:prstGeom prst="line">
            <a:avLst/>
          </a:prstGeom>
          <a:noFill/>
          <a:ln w="28575">
            <a:solidFill>
              <a:schemeClr val="tx1"/>
            </a:solidFill>
            <a:round/>
            <a:headEnd/>
            <a:tailEnd/>
          </a:ln>
          <a:effectLst/>
        </p:spPr>
        <p:txBody>
          <a:bodyPr wrap="none" anchor="ctr"/>
          <a:lstStyle/>
          <a:p>
            <a:endParaRPr lang="en-US"/>
          </a:p>
        </p:txBody>
      </p:sp>
      <p:sp>
        <p:nvSpPr>
          <p:cNvPr id="40975" name="Line 15"/>
          <p:cNvSpPr>
            <a:spLocks noChangeShapeType="1"/>
          </p:cNvSpPr>
          <p:nvPr/>
        </p:nvSpPr>
        <p:spPr bwMode="auto">
          <a:xfrm flipV="1">
            <a:off x="5943600" y="4114800"/>
            <a:ext cx="0" cy="533400"/>
          </a:xfrm>
          <a:prstGeom prst="line">
            <a:avLst/>
          </a:prstGeom>
          <a:noFill/>
          <a:ln w="28575">
            <a:solidFill>
              <a:schemeClr val="tx1"/>
            </a:solidFill>
            <a:round/>
            <a:headEnd/>
            <a:tailEnd/>
          </a:ln>
          <a:effectLst/>
        </p:spPr>
        <p:txBody>
          <a:bodyPr wrap="none" anchor="ctr"/>
          <a:lstStyle/>
          <a:p>
            <a:endParaRPr lang="en-US"/>
          </a:p>
        </p:txBody>
      </p:sp>
      <p:sp>
        <p:nvSpPr>
          <p:cNvPr id="40976" name="Line 16"/>
          <p:cNvSpPr>
            <a:spLocks noChangeShapeType="1"/>
          </p:cNvSpPr>
          <p:nvPr/>
        </p:nvSpPr>
        <p:spPr bwMode="auto">
          <a:xfrm>
            <a:off x="5943600" y="4114800"/>
            <a:ext cx="1524000" cy="0"/>
          </a:xfrm>
          <a:prstGeom prst="line">
            <a:avLst/>
          </a:prstGeom>
          <a:noFill/>
          <a:ln w="28575">
            <a:solidFill>
              <a:schemeClr val="tx1"/>
            </a:solidFill>
            <a:round/>
            <a:headEnd/>
            <a:tailEnd/>
          </a:ln>
          <a:effectLst/>
        </p:spPr>
        <p:txBody>
          <a:bodyPr wrap="none" anchor="ctr"/>
          <a:lstStyle/>
          <a:p>
            <a:endParaRPr lang="en-US"/>
          </a:p>
        </p:txBody>
      </p:sp>
      <p:sp>
        <p:nvSpPr>
          <p:cNvPr id="40977" name="Text Box 17"/>
          <p:cNvSpPr txBox="1">
            <a:spLocks noChangeArrowheads="1"/>
          </p:cNvSpPr>
          <p:nvPr/>
        </p:nvSpPr>
        <p:spPr bwMode="auto">
          <a:xfrm>
            <a:off x="5943600" y="4876800"/>
            <a:ext cx="2971800" cy="1265238"/>
          </a:xfrm>
          <a:prstGeom prst="rect">
            <a:avLst/>
          </a:prstGeom>
          <a:noFill/>
          <a:ln w="9525">
            <a:noFill/>
            <a:miter lim="800000"/>
            <a:headEnd/>
            <a:tailEnd/>
          </a:ln>
          <a:effectLst/>
        </p:spPr>
        <p:txBody>
          <a:bodyPr>
            <a:spAutoFit/>
          </a:bodyPr>
          <a:lstStyle/>
          <a:p>
            <a:pPr eaLnBrk="1" hangingPunct="1">
              <a:lnSpc>
                <a:spcPct val="110000"/>
              </a:lnSpc>
            </a:pPr>
            <a:r>
              <a:rPr lang="en-US" sz="7000" b="1">
                <a:solidFill>
                  <a:schemeClr val="accent2"/>
                </a:solidFill>
                <a:latin typeface="Optima" pitchFamily="34" charset="0"/>
                <a:cs typeface="Arial" charset="0"/>
              </a:rPr>
              <a:t>HOW?</a:t>
            </a:r>
          </a:p>
        </p:txBody>
      </p:sp>
    </p:spTree>
  </p:cSld>
  <p:clrMapOvr>
    <a:masterClrMapping/>
  </p:clrMapOvr>
  <p:transition spd="med">
    <p:zoom dir="in"/>
    <p:sndAc>
      <p:stSnd>
        <p:snd r:embed="rId3" name="type.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Comprehension Characteristics</a:t>
            </a:r>
          </a:p>
        </p:txBody>
      </p:sp>
      <p:sp>
        <p:nvSpPr>
          <p:cNvPr id="19459" name="Rectangle 3"/>
          <p:cNvSpPr>
            <a:spLocks noGrp="1" noChangeArrowheads="1"/>
          </p:cNvSpPr>
          <p:nvPr>
            <p:ph type="body" idx="1"/>
          </p:nvPr>
        </p:nvSpPr>
        <p:spPr/>
        <p:txBody>
          <a:bodyPr/>
          <a:lstStyle/>
          <a:p>
            <a:pPr>
              <a:lnSpc>
                <a:spcPct val="90000"/>
              </a:lnSpc>
            </a:pPr>
            <a:r>
              <a:rPr lang="en-US"/>
              <a:t>Confidence</a:t>
            </a:r>
          </a:p>
          <a:p>
            <a:pPr>
              <a:lnSpc>
                <a:spcPct val="90000"/>
              </a:lnSpc>
            </a:pPr>
            <a:r>
              <a:rPr lang="en-US"/>
              <a:t>Risk-taking</a:t>
            </a:r>
          </a:p>
          <a:p>
            <a:pPr>
              <a:lnSpc>
                <a:spcPct val="90000"/>
              </a:lnSpc>
            </a:pPr>
            <a:r>
              <a:rPr lang="en-US"/>
              <a:t>Self-corrections</a:t>
            </a:r>
          </a:p>
          <a:p>
            <a:pPr>
              <a:lnSpc>
                <a:spcPct val="90000"/>
              </a:lnSpc>
            </a:pPr>
            <a:r>
              <a:rPr lang="en-US"/>
              <a:t>Vocabulary breadth and depth</a:t>
            </a:r>
          </a:p>
          <a:p>
            <a:pPr>
              <a:lnSpc>
                <a:spcPct val="90000"/>
              </a:lnSpc>
            </a:pPr>
            <a:r>
              <a:rPr lang="en-US"/>
              <a:t>Ability to respond to questions</a:t>
            </a:r>
          </a:p>
          <a:p>
            <a:pPr>
              <a:lnSpc>
                <a:spcPct val="90000"/>
              </a:lnSpc>
            </a:pPr>
            <a:r>
              <a:rPr lang="en-US"/>
              <a:t>Ability to elaborate answers</a:t>
            </a:r>
          </a:p>
          <a:p>
            <a:pPr>
              <a:lnSpc>
                <a:spcPct val="90000"/>
              </a:lnSpc>
            </a:pPr>
            <a:r>
              <a:rPr lang="en-US"/>
              <a:t>Use of prior knowledge</a:t>
            </a:r>
          </a:p>
          <a:p>
            <a:pPr>
              <a:lnSpc>
                <a:spcPct val="90000"/>
              </a:lnSpc>
            </a:pPr>
            <a:r>
              <a:rPr lang="en-US"/>
              <a:t>Self-monitoring</a:t>
            </a:r>
          </a:p>
          <a:p>
            <a:pPr>
              <a:lnSpc>
                <a:spcPct val="90000"/>
              </a:lnSpc>
            </a:pPr>
            <a:r>
              <a:rPr lang="en-US"/>
              <a:t>Enjoyment of reading and expression</a:t>
            </a:r>
          </a:p>
          <a:p>
            <a:pPr>
              <a:lnSpc>
                <a:spcPct val="90000"/>
              </a:lnSpc>
            </a:pPr>
            <a:endParaRPr lang="en-US"/>
          </a:p>
        </p:txBody>
      </p:sp>
      <p:pic>
        <p:nvPicPr>
          <p:cNvPr id="19460" name="Picture 4" descr="MMj03368800000[1]"/>
          <p:cNvPicPr>
            <a:picLocks noChangeAspect="1" noChangeArrowheads="1" noCrop="1"/>
          </p:cNvPicPr>
          <p:nvPr/>
        </p:nvPicPr>
        <p:blipFill>
          <a:blip r:embed="rId3"/>
          <a:srcRect/>
          <a:stretch>
            <a:fillRect/>
          </a:stretch>
        </p:blipFill>
        <p:spPr bwMode="auto">
          <a:xfrm>
            <a:off x="6858000" y="2239963"/>
            <a:ext cx="1881188" cy="2286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ssolve">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dissolve">
                                      <p:cBhvr>
                                        <p:cTn id="12" dur="500"/>
                                        <p:tgtEl>
                                          <p:spTgt spid="194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9459">
                                            <p:txEl>
                                              <p:pRg st="1" end="1"/>
                                            </p:txEl>
                                          </p:spTgt>
                                        </p:tgtEl>
                                        <p:attrNameLst>
                                          <p:attrName>style.visibility</p:attrName>
                                        </p:attrNameLst>
                                      </p:cBhvr>
                                      <p:to>
                                        <p:strVal val="visible"/>
                                      </p:to>
                                    </p:set>
                                    <p:animEffect transition="in" filter="dissolve">
                                      <p:cBhvr>
                                        <p:cTn id="17" dur="500"/>
                                        <p:tgtEl>
                                          <p:spTgt spid="1945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459">
                                            <p:txEl>
                                              <p:pRg st="2" end="2"/>
                                            </p:txEl>
                                          </p:spTgt>
                                        </p:tgtEl>
                                        <p:attrNameLst>
                                          <p:attrName>style.visibility</p:attrName>
                                        </p:attrNameLst>
                                      </p:cBhvr>
                                      <p:to>
                                        <p:strVal val="visible"/>
                                      </p:to>
                                    </p:set>
                                    <p:animEffect transition="in" filter="dissolve">
                                      <p:cBhvr>
                                        <p:cTn id="22" dur="500"/>
                                        <p:tgtEl>
                                          <p:spTgt spid="1945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9459">
                                            <p:txEl>
                                              <p:pRg st="3" end="3"/>
                                            </p:txEl>
                                          </p:spTgt>
                                        </p:tgtEl>
                                        <p:attrNameLst>
                                          <p:attrName>style.visibility</p:attrName>
                                        </p:attrNameLst>
                                      </p:cBhvr>
                                      <p:to>
                                        <p:strVal val="visible"/>
                                      </p:to>
                                    </p:set>
                                    <p:animEffect transition="in" filter="dissolve">
                                      <p:cBhvr>
                                        <p:cTn id="27" dur="500"/>
                                        <p:tgtEl>
                                          <p:spTgt spid="1945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9459">
                                            <p:txEl>
                                              <p:pRg st="4" end="4"/>
                                            </p:txEl>
                                          </p:spTgt>
                                        </p:tgtEl>
                                        <p:attrNameLst>
                                          <p:attrName>style.visibility</p:attrName>
                                        </p:attrNameLst>
                                      </p:cBhvr>
                                      <p:to>
                                        <p:strVal val="visible"/>
                                      </p:to>
                                    </p:set>
                                    <p:animEffect transition="in" filter="dissolve">
                                      <p:cBhvr>
                                        <p:cTn id="32" dur="500"/>
                                        <p:tgtEl>
                                          <p:spTgt spid="1945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9459">
                                            <p:txEl>
                                              <p:pRg st="5" end="5"/>
                                            </p:txEl>
                                          </p:spTgt>
                                        </p:tgtEl>
                                        <p:attrNameLst>
                                          <p:attrName>style.visibility</p:attrName>
                                        </p:attrNameLst>
                                      </p:cBhvr>
                                      <p:to>
                                        <p:strVal val="visible"/>
                                      </p:to>
                                    </p:set>
                                    <p:animEffect transition="in" filter="dissolve">
                                      <p:cBhvr>
                                        <p:cTn id="37" dur="500"/>
                                        <p:tgtEl>
                                          <p:spTgt spid="1945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9459">
                                            <p:txEl>
                                              <p:pRg st="6" end="6"/>
                                            </p:txEl>
                                          </p:spTgt>
                                        </p:tgtEl>
                                        <p:attrNameLst>
                                          <p:attrName>style.visibility</p:attrName>
                                        </p:attrNameLst>
                                      </p:cBhvr>
                                      <p:to>
                                        <p:strVal val="visible"/>
                                      </p:to>
                                    </p:set>
                                    <p:animEffect transition="in" filter="dissolve">
                                      <p:cBhvr>
                                        <p:cTn id="42" dur="500"/>
                                        <p:tgtEl>
                                          <p:spTgt spid="1945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9459">
                                            <p:txEl>
                                              <p:pRg st="7" end="7"/>
                                            </p:txEl>
                                          </p:spTgt>
                                        </p:tgtEl>
                                        <p:attrNameLst>
                                          <p:attrName>style.visibility</p:attrName>
                                        </p:attrNameLst>
                                      </p:cBhvr>
                                      <p:to>
                                        <p:strVal val="visible"/>
                                      </p:to>
                                    </p:set>
                                    <p:animEffect transition="in" filter="dissolve">
                                      <p:cBhvr>
                                        <p:cTn id="47" dur="500"/>
                                        <p:tgtEl>
                                          <p:spTgt spid="19459">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9459">
                                            <p:txEl>
                                              <p:pRg st="8" end="8"/>
                                            </p:txEl>
                                          </p:spTgt>
                                        </p:tgtEl>
                                        <p:attrNameLst>
                                          <p:attrName>style.visibility</p:attrName>
                                        </p:attrNameLst>
                                      </p:cBhvr>
                                      <p:to>
                                        <p:strVal val="visible"/>
                                      </p:to>
                                    </p:set>
                                    <p:animEffect transition="in" filter="dissolve">
                                      <p:cBhvr>
                                        <p:cTn id="52" dur="500"/>
                                        <p:tgtEl>
                                          <p:spTgt spid="194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4648200" cy="1139825"/>
          </a:xfrm>
        </p:spPr>
        <p:txBody>
          <a:bodyPr/>
          <a:lstStyle/>
          <a:p>
            <a:r>
              <a:rPr lang="en-US" dirty="0" smtClean="0"/>
              <a:t>Hmm…</a:t>
            </a:r>
            <a:endParaRPr lang="en-US" dirty="0"/>
          </a:p>
        </p:txBody>
      </p:sp>
      <p:sp>
        <p:nvSpPr>
          <p:cNvPr id="3" name="Content Placeholder 2"/>
          <p:cNvSpPr>
            <a:spLocks noGrp="1"/>
          </p:cNvSpPr>
          <p:nvPr>
            <p:ph idx="1"/>
          </p:nvPr>
        </p:nvSpPr>
        <p:spPr/>
        <p:txBody>
          <a:bodyPr/>
          <a:lstStyle/>
          <a:p>
            <a:r>
              <a:rPr lang="en-US" sz="3600" b="1" dirty="0" smtClean="0"/>
              <a:t>TEACHER:     Harold, what do you call a person who keeps on talking when people are no longer interested?</a:t>
            </a:r>
            <a:br>
              <a:rPr lang="en-US" sz="3600" b="1" dirty="0" smtClean="0"/>
            </a:br>
            <a:r>
              <a:rPr lang="en-US" sz="3600" b="1" dirty="0" smtClean="0"/>
              <a:t>HAROLD:       A teacher </a:t>
            </a:r>
            <a:endParaRPr lang="en-US" sz="3600" b="1" dirty="0"/>
          </a:p>
        </p:txBody>
      </p:sp>
    </p:spTree>
  </p:cSld>
  <p:clrMapOvr>
    <a:masterClrMapping/>
  </p:clrMapOvr>
  <p:transition spd="slow">
    <p:wheel spokes="8"/>
    <p:sndAc>
      <p:stSnd>
        <p:snd r:embed="rId2" name="voltage.wav" builtIn="1"/>
      </p:stSnd>
    </p:sndAc>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400"/>
              <a:t>Connecting All the Pieces to Improve Comprehension</a:t>
            </a:r>
            <a:endParaRPr lang="en-US"/>
          </a:p>
        </p:txBody>
      </p:sp>
      <p:sp>
        <p:nvSpPr>
          <p:cNvPr id="13315" name="Rectangle 3"/>
          <p:cNvSpPr>
            <a:spLocks noGrp="1" noChangeArrowheads="1"/>
          </p:cNvSpPr>
          <p:nvPr>
            <p:ph type="body" idx="1"/>
          </p:nvPr>
        </p:nvSpPr>
        <p:spPr/>
        <p:txBody>
          <a:bodyPr/>
          <a:lstStyle/>
          <a:p>
            <a:endParaRPr lang="en-US"/>
          </a:p>
          <a:p>
            <a:endParaRPr lang="en-US"/>
          </a:p>
        </p:txBody>
      </p:sp>
      <p:pic>
        <p:nvPicPr>
          <p:cNvPr id="13316" name="Picture 4"/>
          <p:cNvPicPr>
            <a:picLocks noChangeAspect="1" noChangeArrowheads="1"/>
          </p:cNvPicPr>
          <p:nvPr/>
        </p:nvPicPr>
        <p:blipFill>
          <a:blip r:embed="rId3"/>
          <a:srcRect/>
          <a:stretch>
            <a:fillRect/>
          </a:stretch>
        </p:blipFill>
        <p:spPr bwMode="auto">
          <a:xfrm>
            <a:off x="1828800" y="2209800"/>
            <a:ext cx="5715000" cy="3863975"/>
          </a:xfrm>
          <a:prstGeom prst="rect">
            <a:avLst/>
          </a:prstGeom>
          <a:noFill/>
        </p:spPr>
      </p:pic>
      <p:sp>
        <p:nvSpPr>
          <p:cNvPr id="13317" name="Text Box 5"/>
          <p:cNvSpPr txBox="1">
            <a:spLocks noChangeArrowheads="1"/>
          </p:cNvSpPr>
          <p:nvPr/>
        </p:nvSpPr>
        <p:spPr bwMode="auto">
          <a:xfrm>
            <a:off x="1890713" y="2935288"/>
            <a:ext cx="1385887" cy="822325"/>
          </a:xfrm>
          <a:prstGeom prst="rect">
            <a:avLst/>
          </a:prstGeom>
          <a:noFill/>
          <a:ln w="9525">
            <a:noFill/>
            <a:miter lim="800000"/>
            <a:headEnd/>
            <a:tailEnd/>
          </a:ln>
          <a:effectLst/>
        </p:spPr>
        <p:txBody>
          <a:bodyPr>
            <a:spAutoFit/>
          </a:bodyPr>
          <a:lstStyle/>
          <a:p>
            <a:r>
              <a:rPr lang="en-US" sz="2400" b="1"/>
              <a:t>Fix-it Up</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fade">
                                      <p:cBhvr>
                                        <p:cTn id="12" dur="20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13317">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5800" y="533400"/>
            <a:ext cx="8001000" cy="533400"/>
          </a:xfrm>
          <a:prstGeom prst="rect">
            <a:avLst/>
          </a:prstGeom>
          <a:noFill/>
          <a:ln w="9525">
            <a:noFill/>
            <a:miter lim="800000"/>
            <a:headEnd/>
            <a:tailEnd/>
          </a:ln>
          <a:effectLst/>
        </p:spPr>
        <p:txBody>
          <a:bodyPr anchor="ctr"/>
          <a:lstStyle/>
          <a:p>
            <a:pPr algn="l" eaLnBrk="1" hangingPunct="1"/>
            <a:r>
              <a:rPr lang="en-US" sz="3600">
                <a:solidFill>
                  <a:schemeClr val="tx2"/>
                </a:solidFill>
                <a:latin typeface="Garamond" pitchFamily="18" charset="0"/>
              </a:rPr>
              <a:t>Fix-it Up Strategies/ Clarify and Monitor</a:t>
            </a:r>
          </a:p>
        </p:txBody>
      </p:sp>
      <p:graphicFrame>
        <p:nvGraphicFramePr>
          <p:cNvPr id="23555" name="Diagram 3"/>
          <p:cNvGraphicFramePr>
            <a:graphicFrameLocks noChangeAspect="1"/>
          </p:cNvGraphicFramePr>
          <p:nvPr/>
        </p:nvGraphicFramePr>
        <p:xfrm>
          <a:off x="914400" y="1600200"/>
          <a:ext cx="3810000" cy="4530725"/>
        </p:xfrm>
        <a:graphic>
          <a:graphicData uri="http://schemas.openxmlformats.org/drawingml/2006/compatibility">
            <com:legacyDrawing xmlns:com="http://schemas.openxmlformats.org/drawingml/2006/compatibility" spid="_x0000_s23555"/>
          </a:graphicData>
        </a:graphic>
      </p:graphicFrame>
      <p:graphicFrame>
        <p:nvGraphicFramePr>
          <p:cNvPr id="23601" name="Group 49"/>
          <p:cNvGraphicFramePr>
            <a:graphicFrameLocks noGrp="1"/>
          </p:cNvGraphicFramePr>
          <p:nvPr/>
        </p:nvGraphicFramePr>
        <p:xfrm>
          <a:off x="1279525" y="1600200"/>
          <a:ext cx="5197475" cy="4489642"/>
        </p:xfrm>
        <a:graphic>
          <a:graphicData uri="http://schemas.openxmlformats.org/drawingml/2006/table">
            <a:tbl>
              <a:tblPr/>
              <a:tblGrid>
                <a:gridCol w="1471613"/>
                <a:gridCol w="1936750"/>
                <a:gridCol w="1789112"/>
              </a:tblGrid>
              <a:tr h="6127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Cueing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System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Problem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Solutions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59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Graph-o-phonic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6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Lexical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Syntactic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Semantic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30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Schematic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Pragmatic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3591" name="Picture 39" descr="MCj03967000000[1]"/>
          <p:cNvPicPr>
            <a:picLocks noChangeAspect="1" noChangeArrowheads="1"/>
          </p:cNvPicPr>
          <p:nvPr/>
        </p:nvPicPr>
        <p:blipFill>
          <a:blip r:embed="rId5">
            <a:lum bright="18000"/>
          </a:blip>
          <a:srcRect/>
          <a:stretch>
            <a:fillRect/>
          </a:stretch>
        </p:blipFill>
        <p:spPr bwMode="auto">
          <a:xfrm>
            <a:off x="7240588" y="4343400"/>
            <a:ext cx="1635125" cy="1676400"/>
          </a:xfrm>
          <a:prstGeom prst="rect">
            <a:avLst/>
          </a:prstGeom>
          <a:noFill/>
        </p:spPr>
      </p:pic>
      <p:sp>
        <p:nvSpPr>
          <p:cNvPr id="23592" name="AutoShape 40"/>
          <p:cNvSpPr>
            <a:spLocks noChangeArrowheads="1"/>
          </p:cNvSpPr>
          <p:nvPr/>
        </p:nvSpPr>
        <p:spPr bwMode="auto">
          <a:xfrm>
            <a:off x="6705600" y="1600200"/>
            <a:ext cx="2438400" cy="2257425"/>
          </a:xfrm>
          <a:prstGeom prst="wedgeEllipseCallout">
            <a:avLst>
              <a:gd name="adj1" fmla="val -130"/>
              <a:gd name="adj2" fmla="val 56750"/>
            </a:avLst>
          </a:prstGeom>
          <a:noFill/>
          <a:ln w="9525">
            <a:solidFill>
              <a:schemeClr val="tx1"/>
            </a:solidFill>
            <a:miter lim="800000"/>
            <a:headEnd/>
            <a:tailEnd/>
          </a:ln>
          <a:effectLst/>
        </p:spPr>
        <p:txBody>
          <a:bodyPr/>
          <a:lstStyle/>
          <a:p>
            <a:endParaRPr lang="en-US"/>
          </a:p>
        </p:txBody>
      </p:sp>
      <p:sp>
        <p:nvSpPr>
          <p:cNvPr id="23593" name="Text Box 41"/>
          <p:cNvSpPr txBox="1">
            <a:spLocks noChangeArrowheads="1"/>
          </p:cNvSpPr>
          <p:nvPr/>
        </p:nvSpPr>
        <p:spPr bwMode="auto">
          <a:xfrm>
            <a:off x="6934200" y="2133600"/>
            <a:ext cx="1844675" cy="1465263"/>
          </a:xfrm>
          <a:prstGeom prst="rect">
            <a:avLst/>
          </a:prstGeom>
          <a:noFill/>
          <a:ln w="9525">
            <a:noFill/>
            <a:miter lim="800000"/>
            <a:headEnd/>
            <a:tailEnd/>
          </a:ln>
          <a:effectLst/>
        </p:spPr>
        <p:txBody>
          <a:bodyPr>
            <a:spAutoFit/>
          </a:bodyPr>
          <a:lstStyle/>
          <a:p>
            <a:pPr algn="l"/>
            <a:r>
              <a:rPr lang="en-US">
                <a:latin typeface="Tahoma" charset="0"/>
              </a:rPr>
              <a:t>Does this look right?</a:t>
            </a:r>
          </a:p>
          <a:p>
            <a:pPr algn="l"/>
            <a:r>
              <a:rPr lang="en-US">
                <a:latin typeface="Tahoma" charset="0"/>
              </a:rPr>
              <a:t>Does it sound right?</a:t>
            </a:r>
          </a:p>
          <a:p>
            <a:pPr algn="l"/>
            <a:endParaRPr lang="en-US">
              <a:latin typeface="Tahoma" charset="0"/>
            </a:endParaRPr>
          </a:p>
        </p:txBody>
      </p:sp>
    </p:spTree>
  </p:cSld>
  <p:clrMapOvr>
    <a:masterClrMapping/>
  </p:clrMapOvr>
  <p:transition spd="slow">
    <p:wheel spokes="8"/>
    <p:sndAc>
      <p:stSnd>
        <p:snd r:embed="rId4" name="voltage.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447800" y="304800"/>
            <a:ext cx="6324600" cy="685800"/>
          </a:xfrm>
          <a:prstGeom prst="rect">
            <a:avLst/>
          </a:prstGeom>
          <a:noFill/>
          <a:ln w="9525">
            <a:noFill/>
            <a:miter lim="800000"/>
            <a:headEnd/>
            <a:tailEnd/>
          </a:ln>
          <a:effectLst/>
        </p:spPr>
        <p:txBody>
          <a:bodyPr anchor="ctr"/>
          <a:lstStyle/>
          <a:p>
            <a:pPr eaLnBrk="1" hangingPunct="1"/>
            <a:r>
              <a:rPr lang="en-US" sz="2700">
                <a:solidFill>
                  <a:schemeClr val="tx2"/>
                </a:solidFill>
              </a:rPr>
              <a:t>Fix-it Up Strategies: The Dance Between Decoding and Meaning</a:t>
            </a:r>
          </a:p>
        </p:txBody>
      </p:sp>
      <p:graphicFrame>
        <p:nvGraphicFramePr>
          <p:cNvPr id="24579" name="Diagram 3"/>
          <p:cNvGraphicFramePr>
            <a:graphicFrameLocks noChangeAspect="1"/>
          </p:cNvGraphicFramePr>
          <p:nvPr/>
        </p:nvGraphicFramePr>
        <p:xfrm>
          <a:off x="914400" y="1600200"/>
          <a:ext cx="3810000" cy="4530725"/>
        </p:xfrm>
        <a:graphic>
          <a:graphicData uri="http://schemas.openxmlformats.org/drawingml/2006/compatibility">
            <com:legacyDrawing xmlns:com="http://schemas.openxmlformats.org/drawingml/2006/compatibility" spid="_x0000_s24579"/>
          </a:graphicData>
        </a:graphic>
      </p:graphicFrame>
      <p:graphicFrame>
        <p:nvGraphicFramePr>
          <p:cNvPr id="24656" name="Group 80"/>
          <p:cNvGraphicFramePr>
            <a:graphicFrameLocks noGrp="1"/>
          </p:cNvGraphicFramePr>
          <p:nvPr/>
        </p:nvGraphicFramePr>
        <p:xfrm>
          <a:off x="838200" y="1295400"/>
          <a:ext cx="5867400" cy="5375340"/>
        </p:xfrm>
        <a:graphic>
          <a:graphicData uri="http://schemas.openxmlformats.org/drawingml/2006/table">
            <a:tbl>
              <a:tblPr/>
              <a:tblGrid>
                <a:gridCol w="1660525"/>
                <a:gridCol w="2187575"/>
                <a:gridCol w="2019300"/>
              </a:tblGrid>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Cueing System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Problem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Solutions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Graph-o-phonic</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Student continues to miscue on text.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Do the letters/sounds match?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Lexical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Difficulty reading a word in variety of text other than original text.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Find and frame ___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Word analysis: root word?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2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Syntactic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Substitutes visually similar word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House/horse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Does this sound like__?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Prompt: Try that again.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Semantic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Meaning can vary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Reread/ synonym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Schematic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Inadequate schema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Visualize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Pragmatic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Lack of purpose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What do I need to know?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4615" name="Picture 39" descr="MCj03967000000[1]"/>
          <p:cNvPicPr>
            <a:picLocks noChangeAspect="1" noChangeArrowheads="1"/>
          </p:cNvPicPr>
          <p:nvPr/>
        </p:nvPicPr>
        <p:blipFill>
          <a:blip r:embed="rId5">
            <a:lum bright="18000"/>
          </a:blip>
          <a:srcRect/>
          <a:stretch>
            <a:fillRect/>
          </a:stretch>
        </p:blipFill>
        <p:spPr bwMode="auto">
          <a:xfrm>
            <a:off x="7078663" y="4068763"/>
            <a:ext cx="2065337" cy="2116137"/>
          </a:xfrm>
          <a:prstGeom prst="rect">
            <a:avLst/>
          </a:prstGeom>
          <a:noFill/>
        </p:spPr>
      </p:pic>
      <p:sp>
        <p:nvSpPr>
          <p:cNvPr id="24616" name="AutoShape 40"/>
          <p:cNvSpPr>
            <a:spLocks noChangeArrowheads="1"/>
          </p:cNvSpPr>
          <p:nvPr/>
        </p:nvSpPr>
        <p:spPr bwMode="auto">
          <a:xfrm>
            <a:off x="6950075" y="1965325"/>
            <a:ext cx="1828800" cy="1892300"/>
          </a:xfrm>
          <a:prstGeom prst="wedgeEllipseCallout">
            <a:avLst>
              <a:gd name="adj1" fmla="val 3125"/>
              <a:gd name="adj2" fmla="val 58023"/>
            </a:avLst>
          </a:prstGeom>
          <a:noFill/>
          <a:ln w="9525">
            <a:solidFill>
              <a:schemeClr val="tx1"/>
            </a:solidFill>
            <a:miter lim="800000"/>
            <a:headEnd/>
            <a:tailEnd/>
          </a:ln>
          <a:effectLst/>
        </p:spPr>
        <p:txBody>
          <a:bodyPr/>
          <a:lstStyle/>
          <a:p>
            <a:endParaRPr lang="en-US"/>
          </a:p>
        </p:txBody>
      </p:sp>
      <p:sp>
        <p:nvSpPr>
          <p:cNvPr id="24617" name="Text Box 41"/>
          <p:cNvSpPr txBox="1">
            <a:spLocks noChangeArrowheads="1"/>
          </p:cNvSpPr>
          <p:nvPr/>
        </p:nvSpPr>
        <p:spPr bwMode="auto">
          <a:xfrm>
            <a:off x="7132638" y="2332038"/>
            <a:ext cx="1646237" cy="1465262"/>
          </a:xfrm>
          <a:prstGeom prst="rect">
            <a:avLst/>
          </a:prstGeom>
          <a:noFill/>
          <a:ln w="9525">
            <a:noFill/>
            <a:miter lim="800000"/>
            <a:headEnd/>
            <a:tailEnd/>
          </a:ln>
          <a:effectLst/>
        </p:spPr>
        <p:txBody>
          <a:bodyPr>
            <a:spAutoFit/>
          </a:bodyPr>
          <a:lstStyle/>
          <a:p>
            <a:pPr algn="l"/>
            <a:r>
              <a:rPr lang="en-US">
                <a:latin typeface="Tahoma" charset="0"/>
              </a:rPr>
              <a:t>Does this look right?</a:t>
            </a:r>
          </a:p>
          <a:p>
            <a:pPr algn="l"/>
            <a:r>
              <a:rPr lang="en-US">
                <a:latin typeface="Tahoma" charset="0"/>
              </a:rPr>
              <a:t>Does it sound right?</a:t>
            </a:r>
          </a:p>
          <a:p>
            <a:pPr algn="l"/>
            <a:endParaRPr lang="en-US">
              <a:latin typeface="Tahoma" charset="0"/>
            </a:endParaRPr>
          </a:p>
        </p:txBody>
      </p:sp>
    </p:spTree>
  </p:cSld>
  <p:clrMapOvr>
    <a:masterClrMapping/>
  </p:clrMapOvr>
  <p:transition spd="slow">
    <p:wheel spokes="8"/>
    <p:sndAc>
      <p:stSnd>
        <p:snd r:embed="rId4" name="voltage.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sz="3400"/>
              <a:t>Connecting All the Pieces to Improve Comprehension</a:t>
            </a:r>
            <a:endParaRPr lang="en-US"/>
          </a:p>
        </p:txBody>
      </p:sp>
      <p:sp>
        <p:nvSpPr>
          <p:cNvPr id="180227" name="Rectangle 3"/>
          <p:cNvSpPr>
            <a:spLocks noGrp="1" noChangeArrowheads="1"/>
          </p:cNvSpPr>
          <p:nvPr>
            <p:ph type="body" idx="1"/>
          </p:nvPr>
        </p:nvSpPr>
        <p:spPr/>
        <p:txBody>
          <a:bodyPr/>
          <a:lstStyle/>
          <a:p>
            <a:endParaRPr lang="en-US"/>
          </a:p>
          <a:p>
            <a:endParaRPr lang="en-US"/>
          </a:p>
        </p:txBody>
      </p:sp>
      <p:pic>
        <p:nvPicPr>
          <p:cNvPr id="180228" name="Picture 4"/>
          <p:cNvPicPr>
            <a:picLocks noChangeAspect="1" noChangeArrowheads="1"/>
          </p:cNvPicPr>
          <p:nvPr/>
        </p:nvPicPr>
        <p:blipFill>
          <a:blip r:embed="rId4"/>
          <a:srcRect/>
          <a:stretch>
            <a:fillRect/>
          </a:stretch>
        </p:blipFill>
        <p:spPr bwMode="auto">
          <a:xfrm>
            <a:off x="1371600" y="2133600"/>
            <a:ext cx="5715000" cy="3863975"/>
          </a:xfrm>
          <a:prstGeom prst="rect">
            <a:avLst/>
          </a:prstGeom>
          <a:noFill/>
        </p:spPr>
      </p:pic>
      <p:sp>
        <p:nvSpPr>
          <p:cNvPr id="180229" name="Text Box 5"/>
          <p:cNvSpPr txBox="1">
            <a:spLocks noChangeArrowheads="1"/>
          </p:cNvSpPr>
          <p:nvPr/>
        </p:nvSpPr>
        <p:spPr bwMode="auto">
          <a:xfrm>
            <a:off x="1573213" y="2921000"/>
            <a:ext cx="1608137" cy="519113"/>
          </a:xfrm>
          <a:prstGeom prst="rect">
            <a:avLst/>
          </a:prstGeom>
          <a:noFill/>
          <a:ln w="9525">
            <a:noFill/>
            <a:miter lim="800000"/>
            <a:headEnd/>
            <a:tailEnd/>
          </a:ln>
          <a:effectLst/>
        </p:spPr>
        <p:txBody>
          <a:bodyPr wrap="none">
            <a:spAutoFit/>
          </a:bodyPr>
          <a:lstStyle/>
          <a:p>
            <a:r>
              <a:rPr lang="en-US" sz="2800" b="1"/>
              <a:t>Fix-it Up</a:t>
            </a:r>
          </a:p>
        </p:txBody>
      </p:sp>
      <p:sp>
        <p:nvSpPr>
          <p:cNvPr id="180230" name="Rectangle 6"/>
          <p:cNvSpPr>
            <a:spLocks noChangeArrowheads="1"/>
          </p:cNvSpPr>
          <p:nvPr/>
        </p:nvSpPr>
        <p:spPr bwMode="auto">
          <a:xfrm>
            <a:off x="4479925" y="3246438"/>
            <a:ext cx="184150" cy="366712"/>
          </a:xfrm>
          <a:prstGeom prst="rect">
            <a:avLst/>
          </a:prstGeom>
          <a:noFill/>
          <a:ln w="9525">
            <a:noFill/>
            <a:miter lim="800000"/>
            <a:headEnd/>
            <a:tailEnd/>
          </a:ln>
          <a:effectLst/>
        </p:spPr>
        <p:txBody>
          <a:bodyPr wrap="none">
            <a:spAutoFit/>
          </a:bodyPr>
          <a:lstStyle/>
          <a:p>
            <a:endParaRPr lang="en-US"/>
          </a:p>
        </p:txBody>
      </p:sp>
      <p:sp>
        <p:nvSpPr>
          <p:cNvPr id="180231" name="Rectangle 7"/>
          <p:cNvSpPr>
            <a:spLocks noChangeArrowheads="1"/>
          </p:cNvSpPr>
          <p:nvPr/>
        </p:nvSpPr>
        <p:spPr bwMode="auto">
          <a:xfrm>
            <a:off x="5181600" y="2667000"/>
            <a:ext cx="1676400" cy="519113"/>
          </a:xfrm>
          <a:prstGeom prst="rect">
            <a:avLst/>
          </a:prstGeom>
          <a:noFill/>
          <a:ln w="9525">
            <a:noFill/>
            <a:miter lim="800000"/>
            <a:headEnd/>
            <a:tailEnd/>
          </a:ln>
          <a:effectLst/>
        </p:spPr>
        <p:txBody>
          <a:bodyPr>
            <a:spAutoFit/>
          </a:bodyPr>
          <a:lstStyle/>
          <a:p>
            <a:r>
              <a:rPr lang="en-US" sz="2800" b="1"/>
              <a:t>Schema</a:t>
            </a:r>
          </a:p>
        </p:txBody>
      </p:sp>
    </p:spTree>
  </p:cSld>
  <p:clrMapOvr>
    <a:masterClrMapping/>
  </p:clrMapOvr>
  <p:transition spd="slow">
    <p:wheel spokes="8"/>
    <p:sndAc>
      <p:stSnd>
        <p:snd r:embed="rId3" name="voltag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0231">
                                            <p:txEl>
                                              <p:pRg st="0" end="0"/>
                                            </p:txEl>
                                          </p:spTgt>
                                        </p:tgtEl>
                                      </p:cBhvr>
                                    </p:animEffect>
                                    <p:animScale>
                                      <p:cBhvr>
                                        <p:cTn id="7" dur="250" autoRev="1" fill="hold"/>
                                        <p:tgtEl>
                                          <p:spTgt spid="180231">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b="1" i="1"/>
              <a:t>    </a:t>
            </a:r>
            <a:r>
              <a:rPr lang="en-US" b="1" i="1" u="sng"/>
              <a:t>SURPRISING FACT</a:t>
            </a:r>
          </a:p>
        </p:txBody>
      </p:sp>
      <p:sp>
        <p:nvSpPr>
          <p:cNvPr id="99331" name="Rectangle 3"/>
          <p:cNvSpPr>
            <a:spLocks noGrp="1" noChangeArrowheads="1"/>
          </p:cNvSpPr>
          <p:nvPr>
            <p:ph type="body" idx="1"/>
          </p:nvPr>
        </p:nvSpPr>
        <p:spPr>
          <a:xfrm>
            <a:off x="1219200" y="1752600"/>
            <a:ext cx="7086600" cy="3052763"/>
          </a:xfrm>
        </p:spPr>
        <p:txBody>
          <a:bodyPr/>
          <a:lstStyle/>
          <a:p>
            <a:pPr>
              <a:buFont typeface="Wingdings" pitchFamily="2" charset="2"/>
              <a:buNone/>
            </a:pPr>
            <a:r>
              <a:rPr lang="en-US" sz="3600" i="1">
                <a:latin typeface="Tahoma" charset="0"/>
              </a:rPr>
              <a:t>  What you do BEFORE you read a text is more important if you want to  foster students using comprehension strategies independently.</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Comprehension</a:t>
            </a:r>
            <a:endParaRPr lang="en-US" dirty="0"/>
          </a:p>
        </p:txBody>
      </p:sp>
      <p:pic>
        <p:nvPicPr>
          <p:cNvPr id="3" name="Picture 2" descr="cid:image004.jpg@01C859A2.FDB523E0"/>
          <p:cNvPicPr/>
          <p:nvPr/>
        </p:nvPicPr>
        <p:blipFill>
          <a:blip r:embed="rId3" r:link="rId4"/>
          <a:srcRect/>
          <a:stretch>
            <a:fillRect/>
          </a:stretch>
        </p:blipFill>
        <p:spPr bwMode="auto">
          <a:xfrm rot="5400000">
            <a:off x="2800351" y="438151"/>
            <a:ext cx="3390898" cy="6553200"/>
          </a:xfrm>
          <a:prstGeom prst="rect">
            <a:avLst/>
          </a:prstGeom>
          <a:noFill/>
          <a:ln w="9525">
            <a:noFill/>
            <a:miter lim="800000"/>
            <a:headEnd/>
            <a:tailEnd/>
          </a:ln>
        </p:spPr>
      </p:pic>
    </p:spTree>
  </p:cSld>
  <p:clrMapOvr>
    <a:masterClrMapping/>
  </p:clrMapOvr>
  <p:transition spd="slow">
    <p:wheel spokes="8"/>
    <p:sndAc>
      <p:stSnd>
        <p:snd r:embed="rId2" name="voltage.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228600"/>
            <a:ext cx="5715000" cy="549275"/>
          </a:xfrm>
        </p:spPr>
        <p:txBody>
          <a:bodyPr/>
          <a:lstStyle/>
          <a:p>
            <a:r>
              <a:rPr lang="en-US" sz="4000">
                <a:latin typeface="Tahoma" charset="0"/>
              </a:rPr>
              <a:t>Strategy Focus: Schema</a:t>
            </a:r>
          </a:p>
        </p:txBody>
      </p:sp>
      <p:sp>
        <p:nvSpPr>
          <p:cNvPr id="25603" name="Rectangle 3"/>
          <p:cNvSpPr>
            <a:spLocks noGrp="1" noChangeArrowheads="1"/>
          </p:cNvSpPr>
          <p:nvPr>
            <p:ph type="body" idx="1"/>
          </p:nvPr>
        </p:nvSpPr>
        <p:spPr/>
        <p:txBody>
          <a:bodyPr/>
          <a:lstStyle/>
          <a:p>
            <a:pPr>
              <a:buFontTx/>
              <a:buNone/>
            </a:pPr>
            <a:endParaRPr lang="en-US" i="1"/>
          </a:p>
          <a:p>
            <a:pPr>
              <a:buFontTx/>
              <a:buNone/>
            </a:pPr>
            <a:r>
              <a:rPr lang="en-US" sz="2000" i="1">
                <a:latin typeface="Tahoma" charset="0"/>
              </a:rPr>
              <a:t>                         * </a:t>
            </a:r>
            <a:r>
              <a:rPr lang="en-US" sz="2000">
                <a:latin typeface="Tahoma" charset="0"/>
              </a:rPr>
              <a:t>Activate their knowledge before, </a:t>
            </a:r>
          </a:p>
          <a:p>
            <a:pPr>
              <a:buFontTx/>
              <a:buNone/>
            </a:pPr>
            <a:r>
              <a:rPr lang="en-US" sz="2000">
                <a:latin typeface="Tahoma" charset="0"/>
              </a:rPr>
              <a:t>                            during and after reading.</a:t>
            </a:r>
          </a:p>
          <a:p>
            <a:pPr>
              <a:buFontTx/>
              <a:buNone/>
            </a:pPr>
            <a:r>
              <a:rPr lang="en-US" sz="2000">
                <a:latin typeface="Tahoma" charset="0"/>
              </a:rPr>
              <a:t>                         * Use schema to make connections</a:t>
            </a:r>
          </a:p>
          <a:p>
            <a:pPr>
              <a:buFontTx/>
              <a:buNone/>
            </a:pPr>
            <a:r>
              <a:rPr lang="en-US" sz="2000">
                <a:latin typeface="Tahoma" charset="0"/>
              </a:rPr>
              <a:t>                           between  the text and their lives, </a:t>
            </a:r>
          </a:p>
          <a:p>
            <a:pPr>
              <a:buFontTx/>
              <a:buNone/>
            </a:pPr>
            <a:r>
              <a:rPr lang="en-US" sz="2000">
                <a:latin typeface="Tahoma" charset="0"/>
              </a:rPr>
              <a:t>                          between the text and one another                                                                               	               the text and the world.</a:t>
            </a:r>
          </a:p>
          <a:p>
            <a:pPr>
              <a:buFontTx/>
              <a:buNone/>
            </a:pPr>
            <a:endParaRPr lang="en-US" sz="2000">
              <a:latin typeface="Tahoma" charset="0"/>
            </a:endParaRPr>
          </a:p>
        </p:txBody>
      </p:sp>
      <p:sp>
        <p:nvSpPr>
          <p:cNvPr id="25604" name="AutoShape 4"/>
          <p:cNvSpPr>
            <a:spLocks noChangeArrowheads="1"/>
          </p:cNvSpPr>
          <p:nvPr/>
        </p:nvSpPr>
        <p:spPr bwMode="auto">
          <a:xfrm>
            <a:off x="457200" y="0"/>
            <a:ext cx="8229600" cy="6858000"/>
          </a:xfrm>
          <a:prstGeom prst="irregularSeal1">
            <a:avLst/>
          </a:prstGeom>
          <a:noFill/>
          <a:ln w="19050">
            <a:solidFill>
              <a:schemeClr val="tx1"/>
            </a:solidFill>
            <a:miter lim="800000"/>
            <a:headEnd/>
            <a:tailEnd/>
          </a:ln>
          <a:effectLst/>
        </p:spPr>
        <p:txBody>
          <a:bodyPr wrap="none" anchor="ctr"/>
          <a:lstStyle/>
          <a:p>
            <a:endParaRPr lang="en-US"/>
          </a:p>
        </p:txBody>
      </p:sp>
      <p:sp>
        <p:nvSpPr>
          <p:cNvPr id="25605" name="AutoShape 5"/>
          <p:cNvSpPr>
            <a:spLocks noChangeArrowheads="1"/>
          </p:cNvSpPr>
          <p:nvPr/>
        </p:nvSpPr>
        <p:spPr bwMode="auto">
          <a:xfrm>
            <a:off x="8137525" y="3794125"/>
            <a:ext cx="92075" cy="92075"/>
          </a:xfrm>
          <a:prstGeom prst="irregularSeal2">
            <a:avLst/>
          </a:prstGeom>
          <a:solidFill>
            <a:schemeClr val="accent1"/>
          </a:solidFill>
          <a:ln w="9525">
            <a:solidFill>
              <a:schemeClr val="tx1"/>
            </a:solidFill>
            <a:miter lim="800000"/>
            <a:headEnd/>
            <a:tailEnd/>
          </a:ln>
          <a:effectLst/>
        </p:spPr>
        <p:txBody>
          <a:bodyPr wrap="none" anchor="ctr"/>
          <a:lstStyle/>
          <a:p>
            <a:endParaRPr lang="en-US"/>
          </a:p>
        </p:txBody>
      </p:sp>
      <p:pic>
        <p:nvPicPr>
          <p:cNvPr id="25609" name="Picture 9" descr="MMj02840130000[1]"/>
          <p:cNvPicPr>
            <a:picLocks noChangeAspect="1" noChangeArrowheads="1" noCrop="1"/>
          </p:cNvPicPr>
          <p:nvPr/>
        </p:nvPicPr>
        <p:blipFill>
          <a:blip r:embed="rId3"/>
          <a:srcRect/>
          <a:stretch>
            <a:fillRect/>
          </a:stretch>
        </p:blipFill>
        <p:spPr bwMode="auto">
          <a:xfrm>
            <a:off x="609600" y="4876800"/>
            <a:ext cx="1377950" cy="16764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dissolve">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dissolve">
                                      <p:cBhvr>
                                        <p:cTn id="17" dur="500"/>
                                        <p:tgtEl>
                                          <p:spTgt spid="256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Effect transition="in" filter="dissolve">
                                      <p:cBhvr>
                                        <p:cTn id="22" dur="500"/>
                                        <p:tgtEl>
                                          <p:spTgt spid="256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Effect transition="in" filter="dissolve">
                                      <p:cBhvr>
                                        <p:cTn id="27" dur="500"/>
                                        <p:tgtEl>
                                          <p:spTgt spid="2560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5603">
                                            <p:txEl>
                                              <p:pRg st="5" end="5"/>
                                            </p:txEl>
                                          </p:spTgt>
                                        </p:tgtEl>
                                        <p:attrNameLst>
                                          <p:attrName>style.visibility</p:attrName>
                                        </p:attrNameLst>
                                      </p:cBhvr>
                                      <p:to>
                                        <p:strVal val="visible"/>
                                      </p:to>
                                    </p:set>
                                    <p:animEffect transition="in" filter="dissolve">
                                      <p:cBhvr>
                                        <p:cTn id="32" dur="500"/>
                                        <p:tgtEl>
                                          <p:spTgt spid="256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Outcomes</a:t>
            </a:r>
          </a:p>
        </p:txBody>
      </p:sp>
      <p:sp>
        <p:nvSpPr>
          <p:cNvPr id="10243" name="Rectangle 3"/>
          <p:cNvSpPr>
            <a:spLocks noGrp="1" noChangeArrowheads="1"/>
          </p:cNvSpPr>
          <p:nvPr>
            <p:ph type="body" idx="1"/>
          </p:nvPr>
        </p:nvSpPr>
        <p:spPr/>
        <p:txBody>
          <a:bodyPr/>
          <a:lstStyle/>
          <a:p>
            <a:r>
              <a:rPr lang="en-US"/>
              <a:t>Learn the seven research based strategies</a:t>
            </a:r>
          </a:p>
          <a:p>
            <a:pPr>
              <a:buFont typeface="Wingdings" pitchFamily="2" charset="2"/>
              <a:buNone/>
            </a:pPr>
            <a:r>
              <a:rPr lang="en-US"/>
              <a:t>    readers use to comprehend and analyze text</a:t>
            </a:r>
          </a:p>
          <a:p>
            <a:pPr>
              <a:buFont typeface="Wingdings" pitchFamily="2" charset="2"/>
              <a:buNone/>
            </a:pPr>
            <a:r>
              <a:rPr lang="en-US"/>
              <a:t> </a:t>
            </a:r>
          </a:p>
          <a:p>
            <a:r>
              <a:rPr lang="en-US"/>
              <a:t>Enhance the strategies taught in Houghton Mifflin and Open Court with hands on ideas for implementation and linking what you are already doing.</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685801"/>
            <a:ext cx="7772400" cy="3170099"/>
          </a:xfrm>
          <a:prstGeom prst="rect">
            <a:avLst/>
          </a:prstGeom>
        </p:spPr>
        <p:txBody>
          <a:bodyPr wrap="square">
            <a:spAutoFit/>
          </a:bodyPr>
          <a:lstStyle/>
          <a:p>
            <a:endParaRPr lang="en-US" sz="4000" dirty="0" smtClean="0"/>
          </a:p>
          <a:p>
            <a:r>
              <a:rPr lang="en-US" sz="4000" dirty="0" smtClean="0"/>
              <a:t>In a Nonsmoking Area: </a:t>
            </a:r>
            <a:br>
              <a:rPr lang="en-US" sz="4000" dirty="0" smtClean="0"/>
            </a:br>
            <a:r>
              <a:rPr lang="en-US" sz="4000" dirty="0" smtClean="0"/>
              <a:t>"If we see smoke, we will assume you are on fire and take appropriate action.“</a:t>
            </a:r>
          </a:p>
        </p:txBody>
      </p:sp>
      <p:sp>
        <p:nvSpPr>
          <p:cNvPr id="7" name="Rectangle 6"/>
          <p:cNvSpPr/>
          <p:nvPr/>
        </p:nvSpPr>
        <p:spPr>
          <a:xfrm>
            <a:off x="457200" y="3352800"/>
            <a:ext cx="8001000" cy="2554545"/>
          </a:xfrm>
          <a:prstGeom prst="rect">
            <a:avLst/>
          </a:prstGeom>
        </p:spPr>
        <p:txBody>
          <a:bodyPr wrap="square">
            <a:spAutoFit/>
          </a:bodyPr>
          <a:lstStyle/>
          <a:p>
            <a:endParaRPr lang="en-US" sz="4000" dirty="0" smtClean="0"/>
          </a:p>
          <a:p>
            <a:r>
              <a:rPr lang="en-US" sz="4000" dirty="0" smtClean="0"/>
              <a:t>I</a:t>
            </a:r>
          </a:p>
          <a:p>
            <a:r>
              <a:rPr lang="en-US" sz="4000" dirty="0" smtClean="0"/>
              <a:t>In a Veterinarian's waiting room: </a:t>
            </a:r>
            <a:br>
              <a:rPr lang="en-US" sz="4000" dirty="0" smtClean="0"/>
            </a:br>
            <a:r>
              <a:rPr lang="en-US" sz="4000" dirty="0" smtClean="0"/>
              <a:t>"Be back in 5 minutes. Sit! Stay</a:t>
            </a:r>
            <a:r>
              <a:rPr lang="en-US" sz="3600" dirty="0" smtClean="0"/>
              <a:t>!" </a:t>
            </a:r>
            <a:endParaRPr lang="en-US" sz="3600" dirty="0"/>
          </a:p>
        </p:txBody>
      </p:sp>
    </p:spTree>
  </p:cSld>
  <p:clrMapOvr>
    <a:masterClrMapping/>
  </p:clrMapOvr>
  <p:transition spd="slow">
    <p:wheel spokes="8"/>
    <p:sndAc>
      <p:stSnd>
        <p:snd r:embed="rId2" name="voltage.wav" builtIn="1"/>
      </p:stSnd>
    </p:sndAc>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a:p>
        </p:txBody>
      </p:sp>
      <p:pic>
        <p:nvPicPr>
          <p:cNvPr id="5" name="Picture 4" descr="cid:image003.jpg@01C859A2.FDB523E0"/>
          <p:cNvPicPr/>
          <p:nvPr/>
        </p:nvPicPr>
        <p:blipFill>
          <a:blip r:embed="rId3" r:link="rId4"/>
          <a:srcRect/>
          <a:stretch>
            <a:fillRect/>
          </a:stretch>
        </p:blipFill>
        <p:spPr bwMode="auto">
          <a:xfrm>
            <a:off x="1066800" y="533400"/>
            <a:ext cx="7239000" cy="5638800"/>
          </a:xfrm>
          <a:prstGeom prst="rect">
            <a:avLst/>
          </a:prstGeom>
          <a:noFill/>
          <a:ln w="9525">
            <a:noFill/>
            <a:miter lim="800000"/>
            <a:headEnd/>
            <a:tailEnd/>
          </a:ln>
        </p:spPr>
      </p:pic>
    </p:spTree>
  </p:cSld>
  <p:clrMapOvr>
    <a:masterClrMapping/>
  </p:clrMapOvr>
  <p:transition spd="slow">
    <p:wheel spokes="8"/>
    <p:sndAc>
      <p:stSnd>
        <p:snd r:embed="rId2" name="voltage.wav" builtIn="1"/>
      </p:stSnd>
    </p:sndAc>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Connections To Text</a:t>
            </a:r>
          </a:p>
        </p:txBody>
      </p:sp>
      <p:sp>
        <p:nvSpPr>
          <p:cNvPr id="72707" name="Rectangle 3"/>
          <p:cNvSpPr>
            <a:spLocks noGrp="1" noChangeArrowheads="1"/>
          </p:cNvSpPr>
          <p:nvPr>
            <p:ph type="body" idx="1"/>
          </p:nvPr>
        </p:nvSpPr>
        <p:spPr>
          <a:xfrm>
            <a:off x="1676400" y="1828800"/>
            <a:ext cx="6705600" cy="3733800"/>
          </a:xfrm>
        </p:spPr>
        <p:txBody>
          <a:bodyPr/>
          <a:lstStyle/>
          <a:p>
            <a:r>
              <a:rPr lang="en-US"/>
              <a:t>Text-to-Self Connections</a:t>
            </a:r>
          </a:p>
          <a:p>
            <a:pPr>
              <a:buFont typeface="Wingdings" pitchFamily="2" charset="2"/>
              <a:buNone/>
            </a:pPr>
            <a:r>
              <a:rPr lang="en-US"/>
              <a:t>         </a:t>
            </a:r>
          </a:p>
          <a:p>
            <a:r>
              <a:rPr lang="en-US"/>
              <a:t>Text-to-Text Connections</a:t>
            </a:r>
          </a:p>
          <a:p>
            <a:pPr>
              <a:buFont typeface="Wingdings" pitchFamily="2" charset="2"/>
              <a:buNone/>
            </a:pPr>
            <a:endParaRPr lang="en-US"/>
          </a:p>
          <a:p>
            <a:r>
              <a:rPr lang="en-US"/>
              <a:t>Text-to-World Connections</a:t>
            </a:r>
          </a:p>
        </p:txBody>
      </p:sp>
      <p:sp>
        <p:nvSpPr>
          <p:cNvPr id="72708" name="Text Box 4"/>
          <p:cNvSpPr txBox="1">
            <a:spLocks noChangeArrowheads="1"/>
          </p:cNvSpPr>
          <p:nvPr/>
        </p:nvSpPr>
        <p:spPr bwMode="auto">
          <a:xfrm flipH="1">
            <a:off x="1539875" y="5181600"/>
            <a:ext cx="5165725" cy="641350"/>
          </a:xfrm>
          <a:prstGeom prst="rect">
            <a:avLst/>
          </a:prstGeom>
          <a:noFill/>
          <a:ln w="9525">
            <a:noFill/>
            <a:miter lim="800000"/>
            <a:headEnd/>
            <a:tailEnd/>
          </a:ln>
          <a:effectLst/>
        </p:spPr>
        <p:txBody>
          <a:bodyPr>
            <a:spAutoFit/>
          </a:bodyPr>
          <a:lstStyle/>
          <a:p>
            <a:r>
              <a:rPr lang="en-US"/>
              <a:t>Houghton-Mifflin uses Preparing to Read as a prompt for this kind of language in your reading .</a:t>
            </a:r>
          </a:p>
        </p:txBody>
      </p:sp>
    </p:spTree>
  </p:cSld>
  <p:clrMapOvr>
    <a:masterClrMapping/>
  </p:clrMapOvr>
  <p:transition spd="med">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t>Connections To Text</a:t>
            </a:r>
          </a:p>
        </p:txBody>
      </p:sp>
      <p:sp>
        <p:nvSpPr>
          <p:cNvPr id="157699" name="Rectangle 3"/>
          <p:cNvSpPr>
            <a:spLocks noGrp="1" noChangeArrowheads="1"/>
          </p:cNvSpPr>
          <p:nvPr>
            <p:ph type="body" idx="1"/>
          </p:nvPr>
        </p:nvSpPr>
        <p:spPr>
          <a:xfrm>
            <a:off x="1676400" y="1828800"/>
            <a:ext cx="6705600" cy="3733800"/>
          </a:xfrm>
        </p:spPr>
        <p:txBody>
          <a:bodyPr/>
          <a:lstStyle/>
          <a:p>
            <a:r>
              <a:rPr lang="en-US"/>
              <a:t>Author’s Style Connections</a:t>
            </a:r>
          </a:p>
          <a:p>
            <a:pPr>
              <a:buFont typeface="Wingdings" pitchFamily="2" charset="2"/>
              <a:buNone/>
            </a:pPr>
            <a:r>
              <a:rPr lang="en-US"/>
              <a:t>         </a:t>
            </a:r>
          </a:p>
          <a:p>
            <a:r>
              <a:rPr lang="en-US"/>
              <a:t> Text Structure </a:t>
            </a:r>
          </a:p>
          <a:p>
            <a:pPr>
              <a:buFont typeface="Wingdings" pitchFamily="2" charset="2"/>
              <a:buNone/>
            </a:pPr>
            <a:endParaRPr lang="en-US"/>
          </a:p>
          <a:p>
            <a:r>
              <a:rPr lang="en-US"/>
              <a:t>Inadequate personal schema</a:t>
            </a:r>
          </a:p>
        </p:txBody>
      </p:sp>
      <p:sp>
        <p:nvSpPr>
          <p:cNvPr id="157700" name="Text Box 4"/>
          <p:cNvSpPr txBox="1">
            <a:spLocks noChangeArrowheads="1"/>
          </p:cNvSpPr>
          <p:nvPr/>
        </p:nvSpPr>
        <p:spPr bwMode="auto">
          <a:xfrm flipH="1">
            <a:off x="1539875" y="5181600"/>
            <a:ext cx="5165725" cy="641350"/>
          </a:xfrm>
          <a:prstGeom prst="rect">
            <a:avLst/>
          </a:prstGeom>
          <a:noFill/>
          <a:ln w="9525">
            <a:noFill/>
            <a:miter lim="800000"/>
            <a:headEnd/>
            <a:tailEnd/>
          </a:ln>
          <a:effectLst/>
        </p:spPr>
        <p:txBody>
          <a:bodyPr>
            <a:spAutoFit/>
          </a:bodyPr>
          <a:lstStyle/>
          <a:p>
            <a:r>
              <a:rPr lang="en-US"/>
              <a:t>Houghton-Mifflin uses Preparing to Read as a prompt for this kind of language in your reading .</a:t>
            </a:r>
          </a:p>
        </p:txBody>
      </p:sp>
    </p:spTree>
  </p:cSld>
  <p:clrMapOvr>
    <a:masterClrMapping/>
  </p:clrMapOvr>
  <p:transition spd="med">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1143000" y="609600"/>
            <a:ext cx="6413500" cy="1143000"/>
          </a:xfrm>
        </p:spPr>
        <p:txBody>
          <a:bodyPr/>
          <a:lstStyle/>
          <a:p>
            <a:r>
              <a:rPr lang="en-US" sz="4000"/>
              <a:t/>
            </a:r>
            <a:br>
              <a:rPr lang="en-US" sz="4000"/>
            </a:br>
            <a:r>
              <a:rPr lang="en-US" sz="4000" b="1"/>
              <a:t>Text-to-Self</a:t>
            </a:r>
            <a:br>
              <a:rPr lang="en-US" sz="4000" b="1"/>
            </a:br>
            <a:endParaRPr lang="en-US" sz="4000" b="1"/>
          </a:p>
        </p:txBody>
      </p:sp>
      <p:sp>
        <p:nvSpPr>
          <p:cNvPr id="129027" name="Rectangle 3"/>
          <p:cNvSpPr>
            <a:spLocks noGrp="1" noChangeArrowheads="1"/>
          </p:cNvSpPr>
          <p:nvPr>
            <p:ph type="body" idx="1"/>
          </p:nvPr>
        </p:nvSpPr>
        <p:spPr>
          <a:xfrm>
            <a:off x="685800" y="1828800"/>
            <a:ext cx="7696200" cy="2971800"/>
          </a:xfrm>
        </p:spPr>
        <p:txBody>
          <a:bodyPr/>
          <a:lstStyle/>
          <a:p>
            <a:pPr>
              <a:buFontTx/>
              <a:buNone/>
            </a:pPr>
            <a:r>
              <a:rPr lang="en-US"/>
              <a:t>   “This part of the story reminds me of when____________ and it helps me understand the story better because________________.”</a:t>
            </a:r>
          </a:p>
        </p:txBody>
      </p:sp>
    </p:spTree>
  </p:cSld>
  <p:clrMapOvr>
    <a:masterClrMapping/>
  </p:clrMapOvr>
  <p:transition spd="slow">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en-US"/>
              <a:t>Text-to-Text Connections</a:t>
            </a:r>
          </a:p>
        </p:txBody>
      </p:sp>
      <p:sp>
        <p:nvSpPr>
          <p:cNvPr id="155651" name="Rectangle 3"/>
          <p:cNvSpPr>
            <a:spLocks noGrp="1" noChangeArrowheads="1"/>
          </p:cNvSpPr>
          <p:nvPr>
            <p:ph type="body" idx="1"/>
          </p:nvPr>
        </p:nvSpPr>
        <p:spPr/>
        <p:txBody>
          <a:bodyPr/>
          <a:lstStyle/>
          <a:p>
            <a:r>
              <a:rPr lang="en-US"/>
              <a:t>Text-to-Text</a:t>
            </a:r>
          </a:p>
          <a:p>
            <a:pPr>
              <a:buFontTx/>
              <a:buNone/>
            </a:pPr>
            <a:r>
              <a:rPr lang="en-US"/>
              <a:t>   “This part of the story reminds me another story _______and it helps me understand the story better because________________.”</a:t>
            </a:r>
          </a:p>
          <a:p>
            <a:endParaRPr lang="en-US"/>
          </a:p>
        </p:txBody>
      </p:sp>
    </p:spTree>
  </p:cSld>
  <p:clrMapOvr>
    <a:masterClrMapping/>
  </p:clrMapOvr>
  <p:transition spd="slow">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a:t>Text-to-World</a:t>
            </a:r>
            <a:br>
              <a:rPr lang="en-US"/>
            </a:br>
            <a:endParaRPr lang="en-US"/>
          </a:p>
        </p:txBody>
      </p:sp>
      <p:sp>
        <p:nvSpPr>
          <p:cNvPr id="156675" name="Rectangle 3"/>
          <p:cNvSpPr>
            <a:spLocks noGrp="1" noChangeArrowheads="1"/>
          </p:cNvSpPr>
          <p:nvPr>
            <p:ph type="body" idx="1"/>
          </p:nvPr>
        </p:nvSpPr>
        <p:spPr>
          <a:xfrm>
            <a:off x="762000" y="2438400"/>
            <a:ext cx="7620000" cy="3048000"/>
          </a:xfrm>
        </p:spPr>
        <p:txBody>
          <a:bodyPr/>
          <a:lstStyle/>
          <a:p>
            <a:pPr>
              <a:buFontTx/>
              <a:buNone/>
            </a:pPr>
            <a:r>
              <a:rPr lang="en-US"/>
              <a:t>   “This part of the story reminds me of ( other media sources)_____ and it helps me understand the story better because_____________.”</a:t>
            </a:r>
          </a:p>
          <a:p>
            <a:endParaRPr lang="en-US"/>
          </a:p>
        </p:txBody>
      </p:sp>
    </p:spTree>
  </p:cSld>
  <p:clrMapOvr>
    <a:masterClrMapping/>
  </p:clrMapOvr>
  <p:transition spd="slow">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ChangeArrowheads="1"/>
          </p:cNvSpPr>
          <p:nvPr/>
        </p:nvSpPr>
        <p:spPr bwMode="auto">
          <a:xfrm>
            <a:off x="457200" y="0"/>
            <a:ext cx="8686800" cy="6096000"/>
          </a:xfrm>
          <a:prstGeom prst="irregularSeal2">
            <a:avLst/>
          </a:prstGeom>
          <a:noFill/>
          <a:ln w="28575">
            <a:solidFill>
              <a:schemeClr val="tx1"/>
            </a:solidFill>
            <a:miter lim="800000"/>
            <a:headEnd/>
            <a:tailEnd/>
          </a:ln>
          <a:effectLst/>
        </p:spPr>
        <p:txBody>
          <a:bodyPr wrap="none" anchor="ctr"/>
          <a:lstStyle/>
          <a:p>
            <a:endParaRPr lang="en-US"/>
          </a:p>
        </p:txBody>
      </p:sp>
      <p:sp>
        <p:nvSpPr>
          <p:cNvPr id="30723" name="Text Box 3"/>
          <p:cNvSpPr txBox="1">
            <a:spLocks noChangeArrowheads="1"/>
          </p:cNvSpPr>
          <p:nvPr/>
        </p:nvSpPr>
        <p:spPr bwMode="auto">
          <a:xfrm>
            <a:off x="1828800" y="2057400"/>
            <a:ext cx="5638800" cy="1739900"/>
          </a:xfrm>
          <a:prstGeom prst="rect">
            <a:avLst/>
          </a:prstGeom>
          <a:noFill/>
          <a:ln w="9525">
            <a:noFill/>
            <a:miter lim="800000"/>
            <a:headEnd/>
            <a:tailEnd/>
          </a:ln>
          <a:effectLst/>
        </p:spPr>
        <p:txBody>
          <a:bodyPr>
            <a:spAutoFit/>
          </a:bodyPr>
          <a:lstStyle/>
          <a:p>
            <a:r>
              <a:rPr lang="en-US" sz="3600">
                <a:latin typeface="Tahoma" charset="0"/>
              </a:rPr>
              <a:t> “Schema is what you</a:t>
            </a:r>
          </a:p>
          <a:p>
            <a:r>
              <a:rPr lang="en-US" sz="3600">
                <a:latin typeface="Tahoma" charset="0"/>
              </a:rPr>
              <a:t>know; it’s your thinking in your head.”</a:t>
            </a:r>
          </a:p>
        </p:txBody>
      </p:sp>
      <p:pic>
        <p:nvPicPr>
          <p:cNvPr id="30725" name="Picture 5" descr="MCj04103710000[1]"/>
          <p:cNvPicPr>
            <a:picLocks noChangeAspect="1" noChangeArrowheads="1"/>
          </p:cNvPicPr>
          <p:nvPr/>
        </p:nvPicPr>
        <p:blipFill>
          <a:blip r:embed="rId4"/>
          <a:srcRect/>
          <a:stretch>
            <a:fillRect/>
          </a:stretch>
        </p:blipFill>
        <p:spPr bwMode="auto">
          <a:xfrm>
            <a:off x="7781925" y="2971800"/>
            <a:ext cx="1246188" cy="1644650"/>
          </a:xfrm>
          <a:prstGeom prst="rect">
            <a:avLst/>
          </a:prstGeom>
          <a:noFill/>
        </p:spPr>
      </p:pic>
      <p:pic>
        <p:nvPicPr>
          <p:cNvPr id="30726" name="Picture 6" descr="MCj04102570000[1]"/>
          <p:cNvPicPr>
            <a:picLocks noChangeAspect="1" noChangeArrowheads="1"/>
          </p:cNvPicPr>
          <p:nvPr/>
        </p:nvPicPr>
        <p:blipFill>
          <a:blip r:embed="rId5"/>
          <a:srcRect/>
          <a:stretch>
            <a:fillRect/>
          </a:stretch>
        </p:blipFill>
        <p:spPr bwMode="auto">
          <a:xfrm>
            <a:off x="7696200" y="381000"/>
            <a:ext cx="1217613" cy="1616075"/>
          </a:xfrm>
          <a:prstGeom prst="rect">
            <a:avLst/>
          </a:prstGeom>
          <a:noFill/>
        </p:spPr>
      </p:pic>
      <p:pic>
        <p:nvPicPr>
          <p:cNvPr id="30727" name="Picture 7" descr="MCj04103790000[1]"/>
          <p:cNvPicPr>
            <a:picLocks noChangeAspect="1" noChangeArrowheads="1"/>
          </p:cNvPicPr>
          <p:nvPr/>
        </p:nvPicPr>
        <p:blipFill>
          <a:blip r:embed="rId6"/>
          <a:srcRect/>
          <a:stretch>
            <a:fillRect/>
          </a:stretch>
        </p:blipFill>
        <p:spPr bwMode="auto">
          <a:xfrm>
            <a:off x="6553200" y="4876800"/>
            <a:ext cx="1422400" cy="1714500"/>
          </a:xfrm>
          <a:prstGeom prst="rect">
            <a:avLst/>
          </a:prstGeom>
          <a:noFill/>
        </p:spPr>
      </p:pic>
      <p:pic>
        <p:nvPicPr>
          <p:cNvPr id="30729" name="Picture 9" descr="MCj03981330000[1]"/>
          <p:cNvPicPr>
            <a:picLocks noChangeAspect="1" noChangeArrowheads="1"/>
          </p:cNvPicPr>
          <p:nvPr/>
        </p:nvPicPr>
        <p:blipFill>
          <a:blip r:embed="rId7"/>
          <a:srcRect/>
          <a:stretch>
            <a:fillRect/>
          </a:stretch>
        </p:blipFill>
        <p:spPr bwMode="auto">
          <a:xfrm>
            <a:off x="304800" y="381000"/>
            <a:ext cx="1817688" cy="1735138"/>
          </a:xfrm>
          <a:prstGeom prst="rect">
            <a:avLst/>
          </a:prstGeom>
          <a:noFill/>
        </p:spPr>
      </p:pic>
      <p:pic>
        <p:nvPicPr>
          <p:cNvPr id="30730" name="Picture 10" descr="MCj02004250000[1]"/>
          <p:cNvPicPr>
            <a:picLocks noChangeAspect="1" noChangeArrowheads="1"/>
          </p:cNvPicPr>
          <p:nvPr/>
        </p:nvPicPr>
        <p:blipFill>
          <a:blip r:embed="rId8"/>
          <a:srcRect/>
          <a:stretch>
            <a:fillRect/>
          </a:stretch>
        </p:blipFill>
        <p:spPr bwMode="auto">
          <a:xfrm>
            <a:off x="457200" y="5334000"/>
            <a:ext cx="1420813" cy="1230313"/>
          </a:xfrm>
          <a:prstGeom prst="rect">
            <a:avLst/>
          </a:prstGeom>
          <a:noFill/>
        </p:spPr>
      </p:pic>
      <p:sp>
        <p:nvSpPr>
          <p:cNvPr id="30732" name="Rectangle 12"/>
          <p:cNvSpPr>
            <a:spLocks noChangeArrowheads="1"/>
          </p:cNvSpPr>
          <p:nvPr/>
        </p:nvSpPr>
        <p:spPr bwMode="auto">
          <a:xfrm>
            <a:off x="1676400" y="228600"/>
            <a:ext cx="2689225" cy="762000"/>
          </a:xfrm>
          <a:prstGeom prst="rect">
            <a:avLst/>
          </a:prstGeom>
          <a:noFill/>
          <a:ln w="9525">
            <a:noFill/>
            <a:miter lim="800000"/>
            <a:headEnd/>
            <a:tailEnd/>
          </a:ln>
          <a:effectLst/>
        </p:spPr>
        <p:txBody>
          <a:bodyPr>
            <a:spAutoFit/>
          </a:bodyPr>
          <a:lstStyle/>
          <a:p>
            <a:r>
              <a:rPr lang="en-US" sz="4400" b="1">
                <a:solidFill>
                  <a:schemeClr val="tx2"/>
                </a:solidFill>
              </a:rPr>
              <a:t>Schema</a:t>
            </a:r>
          </a:p>
        </p:txBody>
      </p:sp>
    </p:spTree>
  </p:cSld>
  <p:clrMapOvr>
    <a:masterClrMapping/>
  </p:clrMapOvr>
  <p:transition spd="slow">
    <p:newsflash/>
    <p:sndAc>
      <p:stSnd>
        <p:snd r:embed="rId3" name="whoosh.wav" builtIn="1"/>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274638" y="0"/>
            <a:ext cx="8869362" cy="6354763"/>
          </a:xfrm>
          <a:prstGeom prst="irregularSeal2">
            <a:avLst/>
          </a:prstGeom>
          <a:noFill/>
          <a:ln w="28575">
            <a:solidFill>
              <a:schemeClr val="tx1"/>
            </a:solidFill>
            <a:miter lim="800000"/>
            <a:headEnd/>
            <a:tailEnd/>
          </a:ln>
          <a:effectLst/>
        </p:spPr>
        <p:txBody>
          <a:bodyPr wrap="none" anchor="ctr"/>
          <a:lstStyle/>
          <a:p>
            <a:endParaRPr lang="en-US"/>
          </a:p>
        </p:txBody>
      </p:sp>
      <p:sp>
        <p:nvSpPr>
          <p:cNvPr id="28675" name="Text Box 3"/>
          <p:cNvSpPr txBox="1">
            <a:spLocks noChangeArrowheads="1"/>
          </p:cNvSpPr>
          <p:nvPr/>
        </p:nvSpPr>
        <p:spPr bwMode="auto">
          <a:xfrm>
            <a:off x="1646238" y="1508125"/>
            <a:ext cx="5394325" cy="3113088"/>
          </a:xfrm>
          <a:prstGeom prst="rect">
            <a:avLst/>
          </a:prstGeom>
          <a:noFill/>
          <a:ln w="9525">
            <a:noFill/>
            <a:miter lim="800000"/>
            <a:headEnd/>
            <a:tailEnd/>
          </a:ln>
          <a:effectLst/>
        </p:spPr>
        <p:txBody>
          <a:bodyPr>
            <a:spAutoFit/>
          </a:bodyPr>
          <a:lstStyle/>
          <a:p>
            <a:endParaRPr lang="en-US"/>
          </a:p>
          <a:p>
            <a:endParaRPr lang="en-US" sz="3600"/>
          </a:p>
          <a:p>
            <a:r>
              <a:rPr lang="en-US" sz="3600"/>
              <a:t>Readers use their               schema to enhance</a:t>
            </a:r>
          </a:p>
          <a:p>
            <a:r>
              <a:rPr lang="en-US" sz="3600"/>
              <a:t>understanding.</a:t>
            </a:r>
          </a:p>
          <a:p>
            <a:endParaRPr lang="en-US" sz="3600"/>
          </a:p>
        </p:txBody>
      </p:sp>
      <p:pic>
        <p:nvPicPr>
          <p:cNvPr id="28676" name="Picture 4" descr="MCj02331180000[1]"/>
          <p:cNvPicPr>
            <a:picLocks noChangeAspect="1" noChangeArrowheads="1"/>
          </p:cNvPicPr>
          <p:nvPr/>
        </p:nvPicPr>
        <p:blipFill>
          <a:blip r:embed="rId3"/>
          <a:srcRect/>
          <a:stretch>
            <a:fillRect/>
          </a:stretch>
        </p:blipFill>
        <p:spPr bwMode="auto">
          <a:xfrm>
            <a:off x="6477000" y="4692650"/>
            <a:ext cx="2420938" cy="1739900"/>
          </a:xfrm>
          <a:prstGeom prst="rect">
            <a:avLst/>
          </a:prstGeom>
          <a:noFill/>
        </p:spPr>
      </p:pic>
      <p:sp>
        <p:nvSpPr>
          <p:cNvPr id="28678" name="Rectangle 6"/>
          <p:cNvSpPr>
            <a:spLocks noChangeArrowheads="1"/>
          </p:cNvSpPr>
          <p:nvPr/>
        </p:nvSpPr>
        <p:spPr bwMode="auto">
          <a:xfrm>
            <a:off x="609600" y="304800"/>
            <a:ext cx="2949575" cy="762000"/>
          </a:xfrm>
          <a:prstGeom prst="rect">
            <a:avLst/>
          </a:prstGeom>
          <a:noFill/>
          <a:ln w="9525">
            <a:noFill/>
            <a:miter lim="800000"/>
            <a:headEnd/>
            <a:tailEnd/>
          </a:ln>
          <a:effectLst/>
        </p:spPr>
        <p:txBody>
          <a:bodyPr>
            <a:spAutoFit/>
          </a:bodyPr>
          <a:lstStyle/>
          <a:p>
            <a:r>
              <a:rPr lang="en-US" sz="4400" b="1">
                <a:solidFill>
                  <a:schemeClr val="tx2"/>
                </a:solidFill>
              </a:rPr>
              <a:t>Schema</a:t>
            </a:r>
          </a:p>
        </p:txBody>
      </p:sp>
    </p:spTree>
  </p:cSld>
  <p:clrMapOvr>
    <a:masterClrMapping/>
  </p:clrMapOvr>
  <p:transition>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279525" y="1965325"/>
            <a:ext cx="6035675" cy="2289175"/>
          </a:xfrm>
          <a:prstGeom prst="rect">
            <a:avLst/>
          </a:prstGeom>
          <a:noFill/>
          <a:ln w="9525">
            <a:noFill/>
            <a:miter lim="800000"/>
            <a:headEnd/>
            <a:tailEnd/>
          </a:ln>
          <a:effectLst/>
        </p:spPr>
        <p:txBody>
          <a:bodyPr>
            <a:spAutoFit/>
          </a:bodyPr>
          <a:lstStyle/>
          <a:p>
            <a:r>
              <a:rPr lang="en-US" sz="3600" i="1">
                <a:latin typeface="Century Gothic" pitchFamily="34" charset="0"/>
              </a:rPr>
              <a:t>    Readers distinguish      between meaningful and relevant connections </a:t>
            </a:r>
          </a:p>
          <a:p>
            <a:r>
              <a:rPr lang="en-US" sz="3600" i="1">
                <a:latin typeface="Century Gothic" pitchFamily="34" charset="0"/>
              </a:rPr>
              <a:t>and those that aren’t</a:t>
            </a:r>
            <a:r>
              <a:rPr lang="en-US" sz="3600">
                <a:latin typeface="Tahoma" charset="0"/>
              </a:rPr>
              <a:t>.</a:t>
            </a:r>
          </a:p>
        </p:txBody>
      </p:sp>
      <p:sp>
        <p:nvSpPr>
          <p:cNvPr id="26627" name="AutoShape 3"/>
          <p:cNvSpPr>
            <a:spLocks noChangeArrowheads="1"/>
          </p:cNvSpPr>
          <p:nvPr/>
        </p:nvSpPr>
        <p:spPr bwMode="auto">
          <a:xfrm>
            <a:off x="0" y="0"/>
            <a:ext cx="9144000" cy="6354763"/>
          </a:xfrm>
          <a:prstGeom prst="irregularSeal2">
            <a:avLst/>
          </a:prstGeom>
          <a:noFill/>
          <a:ln w="28575">
            <a:solidFill>
              <a:schemeClr val="tx1"/>
            </a:solidFill>
            <a:miter lim="800000"/>
            <a:headEnd/>
            <a:tailEnd/>
          </a:ln>
          <a:effectLst/>
        </p:spPr>
        <p:txBody>
          <a:bodyPr wrap="none" anchor="ctr"/>
          <a:lstStyle/>
          <a:p>
            <a:endParaRPr lang="en-US"/>
          </a:p>
        </p:txBody>
      </p:sp>
      <p:sp>
        <p:nvSpPr>
          <p:cNvPr id="26628" name="Text Box 4"/>
          <p:cNvSpPr txBox="1">
            <a:spLocks noChangeArrowheads="1"/>
          </p:cNvSpPr>
          <p:nvPr/>
        </p:nvSpPr>
        <p:spPr bwMode="auto">
          <a:xfrm>
            <a:off x="1219200" y="4648200"/>
            <a:ext cx="2590800" cy="366713"/>
          </a:xfrm>
          <a:prstGeom prst="rect">
            <a:avLst/>
          </a:prstGeom>
          <a:noFill/>
          <a:ln w="9525">
            <a:noFill/>
            <a:miter lim="800000"/>
            <a:headEnd/>
            <a:tailEnd/>
          </a:ln>
          <a:effectLst/>
        </p:spPr>
        <p:txBody>
          <a:bodyPr>
            <a:spAutoFit/>
          </a:bodyPr>
          <a:lstStyle/>
          <a:p>
            <a:endParaRPr lang="en-US"/>
          </a:p>
        </p:txBody>
      </p:sp>
      <p:pic>
        <p:nvPicPr>
          <p:cNvPr id="26631" name="Picture 7" descr="MCj03381060000[1]"/>
          <p:cNvPicPr>
            <a:picLocks noChangeAspect="1" noChangeArrowheads="1"/>
          </p:cNvPicPr>
          <p:nvPr/>
        </p:nvPicPr>
        <p:blipFill>
          <a:blip r:embed="rId3"/>
          <a:srcRect/>
          <a:stretch>
            <a:fillRect/>
          </a:stretch>
        </p:blipFill>
        <p:spPr bwMode="auto">
          <a:xfrm>
            <a:off x="6569075" y="4495800"/>
            <a:ext cx="1970088" cy="2362200"/>
          </a:xfrm>
          <a:prstGeom prst="rect">
            <a:avLst/>
          </a:prstGeom>
          <a:noFill/>
        </p:spPr>
      </p:pic>
      <p:sp>
        <p:nvSpPr>
          <p:cNvPr id="26634" name="Rectangle 10"/>
          <p:cNvSpPr>
            <a:spLocks noChangeArrowheads="1"/>
          </p:cNvSpPr>
          <p:nvPr/>
        </p:nvSpPr>
        <p:spPr bwMode="auto">
          <a:xfrm>
            <a:off x="533400" y="228600"/>
            <a:ext cx="3048000" cy="762000"/>
          </a:xfrm>
          <a:prstGeom prst="rect">
            <a:avLst/>
          </a:prstGeom>
          <a:noFill/>
          <a:ln w="9525">
            <a:noFill/>
            <a:miter lim="800000"/>
            <a:headEnd/>
            <a:tailEnd/>
          </a:ln>
          <a:effectLst/>
        </p:spPr>
        <p:txBody>
          <a:bodyPr>
            <a:spAutoFit/>
          </a:bodyPr>
          <a:lstStyle/>
          <a:p>
            <a:r>
              <a:rPr lang="en-US" sz="4400" b="1">
                <a:solidFill>
                  <a:schemeClr val="tx2"/>
                </a:solidFill>
              </a:rPr>
              <a:t>Schema</a:t>
            </a: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b="1">
                <a:latin typeface="Tahoma" charset="0"/>
              </a:rPr>
              <a:t>A Framework for Literacy</a:t>
            </a:r>
            <a:r>
              <a:rPr lang="en-US"/>
              <a:t> </a:t>
            </a:r>
          </a:p>
        </p:txBody>
      </p:sp>
      <p:sp>
        <p:nvSpPr>
          <p:cNvPr id="8195" name="Rectangle 3"/>
          <p:cNvSpPr>
            <a:spLocks noGrp="1" noChangeArrowheads="1"/>
          </p:cNvSpPr>
          <p:nvPr>
            <p:ph type="body" sz="half" idx="1"/>
          </p:nvPr>
        </p:nvSpPr>
        <p:spPr>
          <a:xfrm>
            <a:off x="228600" y="1524000"/>
            <a:ext cx="3962400" cy="3657600"/>
          </a:xfrm>
        </p:spPr>
        <p:txBody>
          <a:bodyPr/>
          <a:lstStyle/>
          <a:p>
            <a:pPr>
              <a:buFont typeface="Wingdings" pitchFamily="2" charset="2"/>
              <a:buNone/>
            </a:pPr>
            <a:endParaRPr lang="en-US" sz="2200" b="1"/>
          </a:p>
          <a:p>
            <a:r>
              <a:rPr lang="en-US" sz="2200" b="1">
                <a:latin typeface="Tahoma" charset="0"/>
              </a:rPr>
              <a:t>Decoding/Encoding  </a:t>
            </a:r>
          </a:p>
          <a:p>
            <a:pPr>
              <a:buFont typeface="Wingdings" pitchFamily="2" charset="2"/>
              <a:buNone/>
            </a:pPr>
            <a:r>
              <a:rPr lang="en-US" sz="2000">
                <a:latin typeface="Tahoma" charset="0"/>
              </a:rPr>
              <a:t>Word Recognition      Fluency</a:t>
            </a:r>
            <a:endParaRPr lang="en-US" sz="2200">
              <a:latin typeface="Tahoma" charset="0"/>
            </a:endParaRPr>
          </a:p>
          <a:p>
            <a:pPr>
              <a:buFont typeface="Wingdings" pitchFamily="2" charset="2"/>
              <a:buNone/>
            </a:pPr>
            <a:r>
              <a:rPr lang="en-US" sz="2200">
                <a:latin typeface="Tahoma" charset="0"/>
              </a:rPr>
              <a:t>44 phonemes     1st   50-60</a:t>
            </a:r>
          </a:p>
          <a:p>
            <a:pPr>
              <a:buFont typeface="Wingdings" pitchFamily="2" charset="2"/>
              <a:buNone/>
            </a:pPr>
            <a:r>
              <a:rPr lang="en-US" sz="2200">
                <a:latin typeface="Tahoma" charset="0"/>
              </a:rPr>
              <a:t>                         2</a:t>
            </a:r>
            <a:r>
              <a:rPr lang="en-US" sz="2200" baseline="30000">
                <a:latin typeface="Tahoma" charset="0"/>
              </a:rPr>
              <a:t>nd</a:t>
            </a:r>
            <a:r>
              <a:rPr lang="en-US" sz="2200">
                <a:latin typeface="Tahoma" charset="0"/>
              </a:rPr>
              <a:t> 90-100</a:t>
            </a:r>
          </a:p>
          <a:p>
            <a:pPr>
              <a:buFont typeface="Wingdings" pitchFamily="2" charset="2"/>
              <a:buNone/>
            </a:pPr>
            <a:r>
              <a:rPr lang="en-US" sz="2200">
                <a:latin typeface="Tahoma" charset="0"/>
              </a:rPr>
              <a:t>                         3</a:t>
            </a:r>
            <a:r>
              <a:rPr lang="en-US" sz="2200" baseline="30000">
                <a:latin typeface="Tahoma" charset="0"/>
              </a:rPr>
              <a:t>rd</a:t>
            </a:r>
            <a:r>
              <a:rPr lang="en-US" sz="2200">
                <a:latin typeface="Tahoma" charset="0"/>
              </a:rPr>
              <a:t> 115+ </a:t>
            </a:r>
          </a:p>
        </p:txBody>
      </p:sp>
      <p:sp>
        <p:nvSpPr>
          <p:cNvPr id="8196" name="Rectangle 4"/>
          <p:cNvSpPr>
            <a:spLocks noGrp="1" noChangeArrowheads="1"/>
          </p:cNvSpPr>
          <p:nvPr>
            <p:ph type="body" sz="half" idx="2"/>
          </p:nvPr>
        </p:nvSpPr>
        <p:spPr>
          <a:xfrm>
            <a:off x="4191000" y="1676400"/>
            <a:ext cx="4724400" cy="3657600"/>
          </a:xfrm>
        </p:spPr>
        <p:txBody>
          <a:bodyPr/>
          <a:lstStyle/>
          <a:p>
            <a:pPr>
              <a:buFont typeface="Wingdings" pitchFamily="2" charset="2"/>
              <a:buNone/>
            </a:pPr>
            <a:r>
              <a:rPr lang="en-US" sz="2400" b="1">
                <a:latin typeface="Tahoma" charset="0"/>
              </a:rPr>
              <a:t>             Comprehension</a:t>
            </a:r>
          </a:p>
          <a:p>
            <a:pPr>
              <a:buFont typeface="Wingdings" pitchFamily="2" charset="2"/>
              <a:buNone/>
            </a:pPr>
            <a:r>
              <a:rPr lang="en-US" sz="1800">
                <a:latin typeface="Tahoma" charset="0"/>
              </a:rPr>
              <a:t> </a:t>
            </a:r>
          </a:p>
          <a:p>
            <a:pPr>
              <a:buFont typeface="Wingdings" pitchFamily="2" charset="2"/>
              <a:buNone/>
            </a:pPr>
            <a:r>
              <a:rPr lang="en-US" sz="1800">
                <a:latin typeface="Tahoma" charset="0"/>
              </a:rPr>
              <a:t> </a:t>
            </a:r>
            <a:r>
              <a:rPr lang="en-US" sz="1800" u="sng">
                <a:latin typeface="Tahoma" charset="0"/>
              </a:rPr>
              <a:t>Academic Language</a:t>
            </a:r>
            <a:r>
              <a:rPr lang="en-US" sz="1800">
                <a:latin typeface="Tahoma" charset="0"/>
              </a:rPr>
              <a:t>        </a:t>
            </a:r>
            <a:r>
              <a:rPr lang="en-US" sz="1800" u="sng">
                <a:latin typeface="Tahoma" charset="0"/>
              </a:rPr>
              <a:t>Comprehension </a:t>
            </a:r>
          </a:p>
          <a:p>
            <a:pPr>
              <a:buFont typeface="Wingdings" pitchFamily="2" charset="2"/>
              <a:buNone/>
            </a:pPr>
            <a:r>
              <a:rPr lang="en-US" sz="1800">
                <a:latin typeface="Tahoma" charset="0"/>
              </a:rPr>
              <a:t>                                     </a:t>
            </a:r>
            <a:r>
              <a:rPr lang="en-US" sz="1800" u="sng">
                <a:latin typeface="Tahoma" charset="0"/>
              </a:rPr>
              <a:t>Skills &amp; Strategies</a:t>
            </a:r>
          </a:p>
          <a:p>
            <a:pPr>
              <a:buFont typeface="Wingdings" pitchFamily="2" charset="2"/>
              <a:buNone/>
            </a:pPr>
            <a:r>
              <a:rPr lang="en-US" sz="1800">
                <a:latin typeface="Tahoma" charset="0"/>
              </a:rPr>
              <a:t>Background Knowledge      Syntax</a:t>
            </a:r>
          </a:p>
          <a:p>
            <a:pPr>
              <a:buFont typeface="Wingdings" pitchFamily="2" charset="2"/>
              <a:buNone/>
            </a:pPr>
            <a:r>
              <a:rPr lang="en-US" sz="1800">
                <a:latin typeface="Tahoma" charset="0"/>
              </a:rPr>
              <a:t>Vocabulary                        Monitoring  </a:t>
            </a:r>
          </a:p>
          <a:p>
            <a:pPr>
              <a:buFont typeface="Wingdings" pitchFamily="2" charset="2"/>
              <a:buNone/>
            </a:pPr>
            <a:r>
              <a:rPr lang="en-US" sz="1800">
                <a:latin typeface="Tahoma" charset="0"/>
              </a:rPr>
              <a:t>                                      Reorganizing Text </a:t>
            </a:r>
          </a:p>
          <a:p>
            <a:pPr>
              <a:buFont typeface="Wingdings" pitchFamily="2" charset="2"/>
              <a:buNone/>
            </a:pPr>
            <a:r>
              <a:rPr lang="en-US" sz="1800">
                <a:latin typeface="Tahoma"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Effect transition="in" filter="fade">
                                      <p:cBhvr>
                                        <p:cTn id="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22325" y="228600"/>
            <a:ext cx="2652713" cy="914400"/>
          </a:xfrm>
        </p:spPr>
        <p:txBody>
          <a:bodyPr/>
          <a:lstStyle/>
          <a:p>
            <a:r>
              <a:rPr lang="en-US" b="1"/>
              <a:t>  Schema</a:t>
            </a:r>
            <a:r>
              <a:rPr lang="en-US"/>
              <a:t> </a:t>
            </a:r>
          </a:p>
        </p:txBody>
      </p:sp>
      <p:sp>
        <p:nvSpPr>
          <p:cNvPr id="27651" name="Rectangle 3"/>
          <p:cNvSpPr>
            <a:spLocks noGrp="1" noChangeArrowheads="1"/>
          </p:cNvSpPr>
          <p:nvPr>
            <p:ph type="body" idx="1"/>
          </p:nvPr>
        </p:nvSpPr>
        <p:spPr>
          <a:xfrm>
            <a:off x="2286000" y="1965325"/>
            <a:ext cx="5121275" cy="2743200"/>
          </a:xfrm>
        </p:spPr>
        <p:txBody>
          <a:bodyPr/>
          <a:lstStyle/>
          <a:p>
            <a:pPr>
              <a:buFontTx/>
              <a:buNone/>
            </a:pPr>
            <a:r>
              <a:rPr lang="en-US" sz="2400">
                <a:latin typeface="Tahoma" charset="0"/>
              </a:rPr>
              <a:t>   Readers build, change and revise</a:t>
            </a:r>
          </a:p>
          <a:p>
            <a:pPr>
              <a:buFontTx/>
              <a:buNone/>
            </a:pPr>
            <a:r>
              <a:rPr lang="en-US" sz="2400">
                <a:latin typeface="Tahoma" charset="0"/>
              </a:rPr>
              <a:t>   their schema when they encounter new information in the text, engage in conversations with others and gain personal experience.</a:t>
            </a:r>
          </a:p>
          <a:p>
            <a:pPr>
              <a:buFontTx/>
              <a:buNone/>
            </a:pPr>
            <a:endParaRPr lang="en-US" sz="2400">
              <a:latin typeface="Tahoma" charset="0"/>
            </a:endParaRPr>
          </a:p>
        </p:txBody>
      </p:sp>
      <p:sp>
        <p:nvSpPr>
          <p:cNvPr id="27652" name="AutoShape 4"/>
          <p:cNvSpPr>
            <a:spLocks noChangeArrowheads="1"/>
          </p:cNvSpPr>
          <p:nvPr/>
        </p:nvSpPr>
        <p:spPr bwMode="auto">
          <a:xfrm>
            <a:off x="-365125" y="1235075"/>
            <a:ext cx="6950075" cy="5029200"/>
          </a:xfrm>
          <a:prstGeom prst="irregularSeal2">
            <a:avLst/>
          </a:prstGeom>
          <a:noFill/>
          <a:ln w="9525">
            <a:noFill/>
            <a:miter lim="800000"/>
            <a:headEnd/>
            <a:tailEnd/>
          </a:ln>
          <a:effectLst/>
        </p:spPr>
        <p:txBody>
          <a:bodyPr wrap="none" anchor="ctr"/>
          <a:lstStyle/>
          <a:p>
            <a:endParaRPr lang="en-US"/>
          </a:p>
        </p:txBody>
      </p:sp>
      <p:sp>
        <p:nvSpPr>
          <p:cNvPr id="27653" name="AutoShape 5"/>
          <p:cNvSpPr>
            <a:spLocks noChangeArrowheads="1"/>
          </p:cNvSpPr>
          <p:nvPr/>
        </p:nvSpPr>
        <p:spPr bwMode="auto">
          <a:xfrm>
            <a:off x="822325" y="8183563"/>
            <a:ext cx="914400" cy="914400"/>
          </a:xfrm>
          <a:prstGeom prst="irregularSeal2">
            <a:avLst/>
          </a:prstGeom>
          <a:noFill/>
          <a:ln w="9525">
            <a:noFill/>
            <a:miter lim="800000"/>
            <a:headEnd/>
            <a:tailEnd/>
          </a:ln>
          <a:effectLst/>
        </p:spPr>
        <p:txBody>
          <a:bodyPr wrap="none" anchor="ctr"/>
          <a:lstStyle/>
          <a:p>
            <a:endParaRPr lang="en-US"/>
          </a:p>
        </p:txBody>
      </p:sp>
      <p:sp>
        <p:nvSpPr>
          <p:cNvPr id="27654" name="AutoShape 6"/>
          <p:cNvSpPr>
            <a:spLocks noChangeArrowheads="1"/>
          </p:cNvSpPr>
          <p:nvPr/>
        </p:nvSpPr>
        <p:spPr bwMode="auto">
          <a:xfrm>
            <a:off x="5029200" y="1235075"/>
            <a:ext cx="914400" cy="914400"/>
          </a:xfrm>
          <a:prstGeom prst="star24">
            <a:avLst>
              <a:gd name="adj" fmla="val 37500"/>
            </a:avLst>
          </a:prstGeom>
          <a:noFill/>
          <a:ln w="9525">
            <a:noFill/>
            <a:miter lim="800000"/>
            <a:headEnd/>
            <a:tailEnd/>
          </a:ln>
          <a:effectLst/>
        </p:spPr>
        <p:txBody>
          <a:bodyPr wrap="none" anchor="ctr"/>
          <a:lstStyle/>
          <a:p>
            <a:endParaRPr lang="en-US"/>
          </a:p>
        </p:txBody>
      </p:sp>
      <p:sp>
        <p:nvSpPr>
          <p:cNvPr id="27655" name="AutoShape 7"/>
          <p:cNvSpPr>
            <a:spLocks noChangeArrowheads="1"/>
          </p:cNvSpPr>
          <p:nvPr/>
        </p:nvSpPr>
        <p:spPr bwMode="auto">
          <a:xfrm>
            <a:off x="3108325" y="1508125"/>
            <a:ext cx="3749675" cy="4389438"/>
          </a:xfrm>
          <a:prstGeom prst="star24">
            <a:avLst>
              <a:gd name="adj" fmla="val 37500"/>
            </a:avLst>
          </a:prstGeom>
          <a:noFill/>
          <a:ln w="9525">
            <a:noFill/>
            <a:miter lim="800000"/>
            <a:headEnd/>
            <a:tailEnd/>
          </a:ln>
          <a:effectLst/>
        </p:spPr>
        <p:txBody>
          <a:bodyPr wrap="none" anchor="ctr"/>
          <a:lstStyle/>
          <a:p>
            <a:endParaRPr lang="en-US"/>
          </a:p>
        </p:txBody>
      </p:sp>
      <p:sp>
        <p:nvSpPr>
          <p:cNvPr id="27656" name="AutoShape 8"/>
          <p:cNvSpPr>
            <a:spLocks noChangeArrowheads="1"/>
          </p:cNvSpPr>
          <p:nvPr/>
        </p:nvSpPr>
        <p:spPr bwMode="auto">
          <a:xfrm>
            <a:off x="0" y="0"/>
            <a:ext cx="9144000" cy="6354763"/>
          </a:xfrm>
          <a:prstGeom prst="irregularSeal2">
            <a:avLst/>
          </a:prstGeom>
          <a:noFill/>
          <a:ln w="28575">
            <a:solidFill>
              <a:schemeClr val="tx1"/>
            </a:solidFill>
            <a:miter lim="800000"/>
            <a:headEnd/>
            <a:tailEnd/>
          </a:ln>
          <a:effectLst/>
        </p:spPr>
        <p:txBody>
          <a:bodyPr wrap="none" anchor="ctr"/>
          <a:lstStyle/>
          <a:p>
            <a:endParaRPr lang="en-US"/>
          </a:p>
        </p:txBody>
      </p:sp>
      <p:pic>
        <p:nvPicPr>
          <p:cNvPr id="27663" name="Picture 15" descr="MCj03981430000[1]"/>
          <p:cNvPicPr>
            <a:picLocks noChangeAspect="1" noChangeArrowheads="1"/>
          </p:cNvPicPr>
          <p:nvPr/>
        </p:nvPicPr>
        <p:blipFill>
          <a:blip r:embed="rId4"/>
          <a:srcRect/>
          <a:stretch>
            <a:fillRect/>
          </a:stretch>
        </p:blipFill>
        <p:spPr bwMode="auto">
          <a:xfrm>
            <a:off x="6477000" y="4191000"/>
            <a:ext cx="2133600" cy="2336800"/>
          </a:xfrm>
          <a:prstGeom prst="rect">
            <a:avLst/>
          </a:prstGeom>
          <a:noFill/>
        </p:spPr>
      </p:pic>
    </p:spTree>
  </p:cSld>
  <p:clrMapOvr>
    <a:masterClrMapping/>
  </p:clrMapOvr>
  <p:transition spd="slow">
    <p:newsflash/>
    <p:sndAc>
      <p:stSnd>
        <p:snd r:embed="rId3" name="voltage.wav" builtIn="1"/>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ChangeArrowheads="1"/>
          </p:cNvSpPr>
          <p:nvPr/>
        </p:nvSpPr>
        <p:spPr bwMode="auto">
          <a:xfrm>
            <a:off x="274638" y="0"/>
            <a:ext cx="8869362" cy="6858000"/>
          </a:xfrm>
          <a:prstGeom prst="irregularSeal2">
            <a:avLst/>
          </a:prstGeom>
          <a:noFill/>
          <a:ln w="28575">
            <a:solidFill>
              <a:schemeClr val="tx1"/>
            </a:solidFill>
            <a:miter lim="800000"/>
            <a:headEnd/>
            <a:tailEnd/>
          </a:ln>
          <a:effectLst/>
        </p:spPr>
        <p:txBody>
          <a:bodyPr wrap="none" anchor="ctr"/>
          <a:lstStyle/>
          <a:p>
            <a:endParaRPr lang="en-US"/>
          </a:p>
        </p:txBody>
      </p:sp>
      <p:sp>
        <p:nvSpPr>
          <p:cNvPr id="29699" name="Text Box 3"/>
          <p:cNvSpPr txBox="1">
            <a:spLocks noChangeArrowheads="1"/>
          </p:cNvSpPr>
          <p:nvPr/>
        </p:nvSpPr>
        <p:spPr bwMode="auto">
          <a:xfrm>
            <a:off x="1554163" y="2239963"/>
            <a:ext cx="5486400" cy="2282825"/>
          </a:xfrm>
          <a:prstGeom prst="rect">
            <a:avLst/>
          </a:prstGeom>
          <a:noFill/>
          <a:ln w="9525">
            <a:noFill/>
            <a:miter lim="800000"/>
            <a:headEnd/>
            <a:tailEnd/>
          </a:ln>
          <a:effectLst/>
        </p:spPr>
        <p:txBody>
          <a:bodyPr>
            <a:spAutoFit/>
          </a:bodyPr>
          <a:lstStyle/>
          <a:p>
            <a:endParaRPr lang="en-US" sz="2400"/>
          </a:p>
          <a:p>
            <a:r>
              <a:rPr lang="en-US" sz="2400" i="1">
                <a:latin typeface="Tahoma" charset="0"/>
              </a:rPr>
              <a:t>“It’s impossible to have the same</a:t>
            </a:r>
          </a:p>
          <a:p>
            <a:r>
              <a:rPr lang="en-US" sz="2400" i="1">
                <a:latin typeface="Tahoma" charset="0"/>
              </a:rPr>
              <a:t>schema as someone else. People</a:t>
            </a:r>
          </a:p>
          <a:p>
            <a:r>
              <a:rPr lang="en-US" sz="2400" i="1">
                <a:latin typeface="Tahoma" charset="0"/>
              </a:rPr>
              <a:t>do different things, go different</a:t>
            </a:r>
          </a:p>
          <a:p>
            <a:r>
              <a:rPr lang="en-US" sz="2400" i="1">
                <a:latin typeface="Tahoma" charset="0"/>
              </a:rPr>
              <a:t>places and read different books ,so how could their schema be the same?”</a:t>
            </a:r>
          </a:p>
        </p:txBody>
      </p:sp>
      <p:pic>
        <p:nvPicPr>
          <p:cNvPr id="29707" name="Picture 11" descr="MCj03981370000[1]"/>
          <p:cNvPicPr>
            <a:picLocks noChangeAspect="1" noChangeArrowheads="1"/>
          </p:cNvPicPr>
          <p:nvPr/>
        </p:nvPicPr>
        <p:blipFill>
          <a:blip r:embed="rId4"/>
          <a:srcRect/>
          <a:stretch>
            <a:fillRect/>
          </a:stretch>
        </p:blipFill>
        <p:spPr bwMode="auto">
          <a:xfrm>
            <a:off x="6705600" y="4800600"/>
            <a:ext cx="1816100" cy="1662113"/>
          </a:xfrm>
          <a:prstGeom prst="rect">
            <a:avLst/>
          </a:prstGeom>
          <a:noFill/>
        </p:spPr>
      </p:pic>
      <p:sp>
        <p:nvSpPr>
          <p:cNvPr id="29708" name="Rectangle 12"/>
          <p:cNvSpPr>
            <a:spLocks noChangeArrowheads="1"/>
          </p:cNvSpPr>
          <p:nvPr/>
        </p:nvSpPr>
        <p:spPr bwMode="auto">
          <a:xfrm>
            <a:off x="0" y="381000"/>
            <a:ext cx="3806825" cy="762000"/>
          </a:xfrm>
          <a:prstGeom prst="rect">
            <a:avLst/>
          </a:prstGeom>
          <a:noFill/>
          <a:ln w="9525">
            <a:noFill/>
            <a:miter lim="800000"/>
            <a:headEnd/>
            <a:tailEnd/>
          </a:ln>
          <a:effectLst/>
        </p:spPr>
        <p:txBody>
          <a:bodyPr>
            <a:spAutoFit/>
          </a:bodyPr>
          <a:lstStyle/>
          <a:p>
            <a:r>
              <a:rPr lang="en-US" sz="4400" b="1">
                <a:solidFill>
                  <a:schemeClr val="tx2"/>
                </a:solidFill>
              </a:rPr>
              <a:t>Schema</a:t>
            </a:r>
          </a:p>
        </p:txBody>
      </p:sp>
    </p:spTree>
  </p:cSld>
  <p:clrMapOvr>
    <a:masterClrMapping/>
  </p:clrMapOvr>
  <p:transition spd="slow">
    <p:newsflash/>
    <p:sndAc>
      <p:stSnd>
        <p:snd r:embed="rId3" name="whoosh.wav" builtIn="1"/>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p:txBody>
          <a:bodyPr/>
          <a:lstStyle/>
          <a:p>
            <a:r>
              <a:rPr lang="en-US"/>
              <a:t>Soccer: Schema Examples</a:t>
            </a:r>
          </a:p>
        </p:txBody>
      </p:sp>
      <p:pic>
        <p:nvPicPr>
          <p:cNvPr id="32771" name="Picture 3" descr="MPj04221680000[1]"/>
          <p:cNvPicPr>
            <a:picLocks noGrp="1" noChangeAspect="1" noChangeArrowheads="1"/>
          </p:cNvPicPr>
          <p:nvPr>
            <p:ph idx="1"/>
          </p:nvPr>
        </p:nvPicPr>
        <p:blipFill>
          <a:blip r:embed="rId3"/>
          <a:srcRect/>
          <a:stretch>
            <a:fillRect/>
          </a:stretch>
        </p:blipFill>
        <p:spPr>
          <a:xfrm>
            <a:off x="2308225" y="1600200"/>
            <a:ext cx="4525963" cy="4525963"/>
          </a:xfrm>
          <a:noFill/>
          <a:ln/>
        </p:spPr>
      </p:pic>
    </p:spTree>
  </p:cSld>
  <p:clrMapOvr>
    <a:masterClrMapping/>
  </p:clrMapOvr>
  <p:transition>
    <p:cover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t>A minute for yourself</a:t>
            </a:r>
          </a:p>
        </p:txBody>
      </p:sp>
      <p:graphicFrame>
        <p:nvGraphicFramePr>
          <p:cNvPr id="70668" name="Group 12"/>
          <p:cNvGraphicFramePr>
            <a:graphicFrameLocks noGrp="1"/>
          </p:cNvGraphicFramePr>
          <p:nvPr>
            <p:ph idx="1"/>
          </p:nvPr>
        </p:nvGraphicFramePr>
        <p:xfrm>
          <a:off x="457200" y="1600200"/>
          <a:ext cx="8229600" cy="4525963"/>
        </p:xfrm>
        <a:graphic>
          <a:graphicData uri="http://schemas.openxmlformats.org/drawingml/2006/table">
            <a:tbl>
              <a:tblPr/>
              <a:tblGrid>
                <a:gridCol w="4114800"/>
                <a:gridCol w="4114800"/>
              </a:tblGrid>
              <a:tr h="4525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Schema is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________________________________________________________________________________________________________________________________________________________</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Text-to-Self Connections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70675" name="Picture 19" descr="MCj04109290000[1]"/>
          <p:cNvPicPr>
            <a:picLocks noChangeAspect="1" noChangeArrowheads="1"/>
          </p:cNvPicPr>
          <p:nvPr/>
        </p:nvPicPr>
        <p:blipFill>
          <a:blip r:embed="rId4"/>
          <a:srcRect/>
          <a:stretch>
            <a:fillRect/>
          </a:stretch>
        </p:blipFill>
        <p:spPr bwMode="auto">
          <a:xfrm>
            <a:off x="685800" y="228600"/>
            <a:ext cx="1006475" cy="1092200"/>
          </a:xfrm>
          <a:prstGeom prst="rect">
            <a:avLst/>
          </a:prstGeom>
          <a:noFill/>
        </p:spPr>
      </p:pic>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en-US" sz="3600"/>
              <a:t>Connecting All the Pieces to Improve Comprehension</a:t>
            </a:r>
            <a:endParaRPr lang="en-US"/>
          </a:p>
        </p:txBody>
      </p:sp>
      <p:sp>
        <p:nvSpPr>
          <p:cNvPr id="182275" name="Rectangle 3"/>
          <p:cNvSpPr>
            <a:spLocks noGrp="1" noChangeArrowheads="1"/>
          </p:cNvSpPr>
          <p:nvPr>
            <p:ph type="body" sz="half" idx="1"/>
          </p:nvPr>
        </p:nvSpPr>
        <p:spPr/>
        <p:txBody>
          <a:bodyPr/>
          <a:lstStyle/>
          <a:p>
            <a:endParaRPr lang="en-US" sz="2800"/>
          </a:p>
          <a:p>
            <a:endParaRPr lang="en-US" sz="2800"/>
          </a:p>
        </p:txBody>
      </p:sp>
      <p:pic>
        <p:nvPicPr>
          <p:cNvPr id="182276" name="Picture 4"/>
          <p:cNvPicPr>
            <a:picLocks noChangeAspect="1" noChangeArrowheads="1"/>
          </p:cNvPicPr>
          <p:nvPr/>
        </p:nvPicPr>
        <p:blipFill>
          <a:blip r:embed="rId4"/>
          <a:srcRect/>
          <a:stretch>
            <a:fillRect/>
          </a:stretch>
        </p:blipFill>
        <p:spPr bwMode="auto">
          <a:xfrm>
            <a:off x="1676400" y="2286000"/>
            <a:ext cx="5715000" cy="3863975"/>
          </a:xfrm>
          <a:prstGeom prst="rect">
            <a:avLst/>
          </a:prstGeom>
          <a:noFill/>
        </p:spPr>
      </p:pic>
      <p:sp>
        <p:nvSpPr>
          <p:cNvPr id="182277" name="Text Box 5"/>
          <p:cNvSpPr txBox="1">
            <a:spLocks noChangeArrowheads="1"/>
          </p:cNvSpPr>
          <p:nvPr/>
        </p:nvSpPr>
        <p:spPr bwMode="auto">
          <a:xfrm>
            <a:off x="1874838" y="2974975"/>
            <a:ext cx="1401762" cy="457200"/>
          </a:xfrm>
          <a:prstGeom prst="rect">
            <a:avLst/>
          </a:prstGeom>
          <a:noFill/>
          <a:ln w="9525">
            <a:noFill/>
            <a:miter lim="800000"/>
            <a:headEnd/>
            <a:tailEnd/>
          </a:ln>
          <a:effectLst/>
        </p:spPr>
        <p:txBody>
          <a:bodyPr wrap="none">
            <a:spAutoFit/>
          </a:bodyPr>
          <a:lstStyle/>
          <a:p>
            <a:r>
              <a:rPr lang="en-US" sz="2400" b="1"/>
              <a:t>Fix-it Up</a:t>
            </a:r>
          </a:p>
        </p:txBody>
      </p:sp>
      <p:sp>
        <p:nvSpPr>
          <p:cNvPr id="182278" name="Rectangle 6"/>
          <p:cNvSpPr>
            <a:spLocks noChangeArrowheads="1"/>
          </p:cNvSpPr>
          <p:nvPr/>
        </p:nvSpPr>
        <p:spPr bwMode="auto">
          <a:xfrm>
            <a:off x="4479925" y="3246438"/>
            <a:ext cx="184150" cy="366712"/>
          </a:xfrm>
          <a:prstGeom prst="rect">
            <a:avLst/>
          </a:prstGeom>
          <a:noFill/>
          <a:ln w="9525">
            <a:noFill/>
            <a:miter lim="800000"/>
            <a:headEnd/>
            <a:tailEnd/>
          </a:ln>
          <a:effectLst/>
        </p:spPr>
        <p:txBody>
          <a:bodyPr wrap="none">
            <a:spAutoFit/>
          </a:bodyPr>
          <a:lstStyle/>
          <a:p>
            <a:endParaRPr lang="en-US"/>
          </a:p>
        </p:txBody>
      </p:sp>
      <p:sp>
        <p:nvSpPr>
          <p:cNvPr id="182279" name="Rectangle 7"/>
          <p:cNvSpPr>
            <a:spLocks noChangeArrowheads="1"/>
          </p:cNvSpPr>
          <p:nvPr/>
        </p:nvSpPr>
        <p:spPr bwMode="auto">
          <a:xfrm>
            <a:off x="5257800" y="2590800"/>
            <a:ext cx="1981200" cy="1066800"/>
          </a:xfrm>
          <a:prstGeom prst="rect">
            <a:avLst/>
          </a:prstGeom>
          <a:noFill/>
          <a:ln w="9525">
            <a:noFill/>
            <a:miter lim="800000"/>
            <a:headEnd/>
            <a:tailEnd/>
          </a:ln>
          <a:effectLst/>
        </p:spPr>
        <p:txBody>
          <a:bodyPr>
            <a:spAutoFit/>
          </a:bodyPr>
          <a:lstStyle/>
          <a:p>
            <a:endParaRPr lang="en-US" sz="2400" b="1"/>
          </a:p>
          <a:p>
            <a:r>
              <a:rPr lang="en-US" sz="2000" b="1"/>
              <a:t>Schema~Prior  Knowledge</a:t>
            </a:r>
          </a:p>
        </p:txBody>
      </p:sp>
      <p:sp>
        <p:nvSpPr>
          <p:cNvPr id="182280" name="Rectangle 8"/>
          <p:cNvSpPr>
            <a:spLocks noChangeArrowheads="1"/>
          </p:cNvSpPr>
          <p:nvPr/>
        </p:nvSpPr>
        <p:spPr bwMode="auto">
          <a:xfrm>
            <a:off x="3429000" y="3048000"/>
            <a:ext cx="2209800" cy="915988"/>
          </a:xfrm>
          <a:prstGeom prst="rect">
            <a:avLst/>
          </a:prstGeom>
          <a:noFill/>
          <a:ln w="9525">
            <a:noFill/>
            <a:miter lim="800000"/>
            <a:headEnd/>
            <a:tailEnd/>
          </a:ln>
          <a:effectLst/>
        </p:spPr>
        <p:txBody>
          <a:bodyPr>
            <a:spAutoFit/>
          </a:bodyPr>
          <a:lstStyle/>
          <a:p>
            <a:endParaRPr lang="en-US" b="1"/>
          </a:p>
          <a:p>
            <a:r>
              <a:rPr lang="en-US" b="1"/>
              <a:t>Predicting/</a:t>
            </a:r>
          </a:p>
          <a:p>
            <a:r>
              <a:rPr lang="en-US" b="1"/>
              <a:t>Inferring</a:t>
            </a:r>
          </a:p>
        </p:txBody>
      </p:sp>
      <p:pic>
        <p:nvPicPr>
          <p:cNvPr id="182281" name="Picture 9" descr="MCj03342680000[1]"/>
          <p:cNvPicPr>
            <a:picLocks noGrp="1" noChangeAspect="1" noChangeArrowheads="1"/>
          </p:cNvPicPr>
          <p:nvPr>
            <p:ph sz="half" idx="2"/>
          </p:nvPr>
        </p:nvPicPr>
        <p:blipFill>
          <a:blip r:embed="rId5"/>
          <a:srcRect/>
          <a:stretch>
            <a:fillRect/>
          </a:stretch>
        </p:blipFill>
        <p:spPr>
          <a:xfrm>
            <a:off x="6934200" y="1066800"/>
            <a:ext cx="1814513" cy="1755775"/>
          </a:xfrm>
          <a:noFill/>
          <a:ln/>
        </p:spPr>
      </p:pic>
    </p:spTree>
  </p:cSld>
  <p:clrMapOvr>
    <a:masterClrMapping/>
  </p:clrMapOvr>
  <p:transition spd="slow">
    <p:push/>
    <p:sndAc>
      <p:stSnd>
        <p:snd r:embed="rId3" name="voltag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2280">
                                            <p:txEl>
                                              <p:pRg st="1" end="1"/>
                                            </p:txEl>
                                          </p:spTgt>
                                        </p:tgtEl>
                                      </p:cBhvr>
                                    </p:animEffect>
                                    <p:animScale>
                                      <p:cBhvr>
                                        <p:cTn id="7" dur="250" autoRev="1" fill="hold"/>
                                        <p:tgtEl>
                                          <p:spTgt spid="182280">
                                            <p:txEl>
                                              <p:pRg st="1" end="1"/>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182280">
                                            <p:txEl>
                                              <p:pRg st="2" end="2"/>
                                            </p:txEl>
                                          </p:spTgt>
                                        </p:tgtEl>
                                      </p:cBhvr>
                                    </p:animEffect>
                                    <p:animScale>
                                      <p:cBhvr>
                                        <p:cTn id="10" dur="250" autoRev="1" fill="hold"/>
                                        <p:tgtEl>
                                          <p:spTgt spid="182280">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684213" y="277813"/>
            <a:ext cx="7850187" cy="1139825"/>
          </a:xfrm>
        </p:spPr>
        <p:txBody>
          <a:bodyPr/>
          <a:lstStyle/>
          <a:p>
            <a:r>
              <a:rPr lang="en-US"/>
              <a:t>Strategy Focus: Predictions</a:t>
            </a:r>
          </a:p>
        </p:txBody>
      </p:sp>
      <p:sp>
        <p:nvSpPr>
          <p:cNvPr id="108547" name="Rectangle 3"/>
          <p:cNvSpPr>
            <a:spLocks noGrp="1" noChangeArrowheads="1"/>
          </p:cNvSpPr>
          <p:nvPr>
            <p:ph type="body" idx="1"/>
          </p:nvPr>
        </p:nvSpPr>
        <p:spPr/>
        <p:txBody>
          <a:bodyPr/>
          <a:lstStyle/>
          <a:p>
            <a:pPr>
              <a:buFont typeface="Wingdings" pitchFamily="2" charset="2"/>
              <a:buNone/>
            </a:pPr>
            <a:r>
              <a:rPr lang="en-US"/>
              <a:t>  Good readers make predictions about what they are going to read based on what they already know ( SCHEMA) and text clues such as titles and pictures. As they read get new information, they confirm or revise the old predictions and make new ones.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t>Good Readers: Using Predictions</a:t>
            </a:r>
          </a:p>
        </p:txBody>
      </p:sp>
      <p:sp>
        <p:nvSpPr>
          <p:cNvPr id="158723" name="Rectangle 3"/>
          <p:cNvSpPr>
            <a:spLocks noGrp="1" noChangeArrowheads="1"/>
          </p:cNvSpPr>
          <p:nvPr>
            <p:ph type="body" idx="1"/>
          </p:nvPr>
        </p:nvSpPr>
        <p:spPr/>
        <p:txBody>
          <a:bodyPr/>
          <a:lstStyle/>
          <a:p>
            <a:pPr>
              <a:buFontTx/>
              <a:buChar char="o"/>
            </a:pPr>
            <a:r>
              <a:rPr lang="en-US"/>
              <a:t> Determine meanings from unknown words by using their schema, paying attention to textual and picture clues while rereading and engaging in conversations with others.</a:t>
            </a:r>
          </a:p>
          <a:p>
            <a:pPr>
              <a:buFontTx/>
              <a:buChar char="o"/>
            </a:pPr>
            <a:r>
              <a:rPr lang="en-US"/>
              <a:t> Use their prior knowledge and textual clues to draw conclusions and form unique interpretations of the text.</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z="4000"/>
              <a:t>Prediction Prompts</a:t>
            </a:r>
            <a:br>
              <a:rPr lang="en-US" sz="4000"/>
            </a:br>
            <a:endParaRPr lang="en-US" sz="4000"/>
          </a:p>
        </p:txBody>
      </p:sp>
      <p:sp>
        <p:nvSpPr>
          <p:cNvPr id="121859" name="Rectangle 3"/>
          <p:cNvSpPr>
            <a:spLocks noGrp="1" noChangeArrowheads="1"/>
          </p:cNvSpPr>
          <p:nvPr>
            <p:ph type="body" idx="1"/>
          </p:nvPr>
        </p:nvSpPr>
        <p:spPr>
          <a:xfrm>
            <a:off x="381000" y="1447800"/>
            <a:ext cx="8001000" cy="5181600"/>
          </a:xfrm>
        </p:spPr>
        <p:txBody>
          <a:bodyPr/>
          <a:lstStyle/>
          <a:p>
            <a:pPr>
              <a:buFontTx/>
              <a:buNone/>
            </a:pPr>
            <a:r>
              <a:rPr lang="en-US"/>
              <a:t>What does the title tell me?</a:t>
            </a:r>
          </a:p>
          <a:p>
            <a:pPr>
              <a:buFontTx/>
              <a:buNone/>
            </a:pPr>
            <a:r>
              <a:rPr lang="en-US"/>
              <a:t>Is this fiction or non-fiction?</a:t>
            </a:r>
          </a:p>
          <a:p>
            <a:pPr>
              <a:buFontTx/>
              <a:buNone/>
            </a:pPr>
            <a:r>
              <a:rPr lang="en-US"/>
              <a:t>How will this genre change how I read?</a:t>
            </a:r>
          </a:p>
          <a:p>
            <a:pPr>
              <a:buFontTx/>
              <a:buNone/>
            </a:pPr>
            <a:r>
              <a:rPr lang="en-US"/>
              <a:t>What do I know about…format? Text structure? Author’s writing style?</a:t>
            </a:r>
          </a:p>
          <a:p>
            <a:pPr>
              <a:buFontTx/>
              <a:buNone/>
            </a:pPr>
            <a:r>
              <a:rPr lang="en-US"/>
              <a:t> Because of what has happened so far, I can  predict_______.</a:t>
            </a:r>
          </a:p>
          <a:p>
            <a:pPr>
              <a:buFontTx/>
              <a:buNone/>
            </a:pPr>
            <a:r>
              <a:rPr lang="en-US"/>
              <a:t>Should I revise my prediction? Is the author going the direction I predicted?</a:t>
            </a:r>
          </a:p>
        </p:txBody>
      </p:sp>
      <p:pic>
        <p:nvPicPr>
          <p:cNvPr id="121860" name="Picture 4" descr="MCj03966800000[1]"/>
          <p:cNvPicPr>
            <a:picLocks noChangeAspect="1" noChangeArrowheads="1"/>
          </p:cNvPicPr>
          <p:nvPr/>
        </p:nvPicPr>
        <p:blipFill>
          <a:blip r:embed="rId4"/>
          <a:srcRect/>
          <a:stretch>
            <a:fillRect/>
          </a:stretch>
        </p:blipFill>
        <p:spPr bwMode="auto">
          <a:xfrm>
            <a:off x="6629400" y="914400"/>
            <a:ext cx="1814513" cy="1827213"/>
          </a:xfrm>
          <a:prstGeom prst="rect">
            <a:avLst/>
          </a:prstGeom>
          <a:noFill/>
        </p:spPr>
      </p:pic>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a:t>Prediction Frames</a:t>
            </a:r>
          </a:p>
        </p:txBody>
      </p:sp>
      <p:sp>
        <p:nvSpPr>
          <p:cNvPr id="128003" name="Rectangle 3"/>
          <p:cNvSpPr>
            <a:spLocks noGrp="1" noChangeArrowheads="1"/>
          </p:cNvSpPr>
          <p:nvPr>
            <p:ph type="body" idx="1"/>
          </p:nvPr>
        </p:nvSpPr>
        <p:spPr/>
        <p:txBody>
          <a:bodyPr/>
          <a:lstStyle/>
          <a:p>
            <a:pPr>
              <a:buFont typeface="Wingdings" pitchFamily="2" charset="2"/>
              <a:buNone/>
            </a:pPr>
            <a:r>
              <a:rPr lang="en-US"/>
              <a:t>   In your packet, there are some frames to help prompt your instruction in actively teaching predictions.</a:t>
            </a:r>
          </a:p>
          <a:p>
            <a:pPr>
              <a:buFont typeface="Wingdings" pitchFamily="2" charset="2"/>
              <a:buNone/>
            </a:pPr>
            <a:r>
              <a:rPr lang="en-US"/>
              <a:t>   Prediction Pyramid   Title Clues  </a:t>
            </a:r>
          </a:p>
          <a:p>
            <a:pPr>
              <a:buFont typeface="Wingdings" pitchFamily="2" charset="2"/>
              <a:buNone/>
            </a:pPr>
            <a:r>
              <a:rPr lang="en-US"/>
              <a:t>   Predict-O-Gram      Challenge         </a:t>
            </a:r>
          </a:p>
          <a:p>
            <a:pPr>
              <a:buFont typeface="Wingdings" pitchFamily="2" charset="2"/>
              <a:buNone/>
            </a:pPr>
            <a:r>
              <a:rPr lang="en-US"/>
              <a:t>   Think It Over           Follow the Clues</a:t>
            </a:r>
          </a:p>
          <a:p>
            <a:pPr>
              <a:buFont typeface="Wingdings" pitchFamily="2" charset="2"/>
              <a:buNone/>
            </a:pPr>
            <a:r>
              <a:rPr lang="en-US"/>
              <a:t>   Bucket of Words     Anticipation Guide</a:t>
            </a:r>
          </a:p>
          <a:p>
            <a:pPr>
              <a:buFont typeface="Wingdings" pitchFamily="2" charset="2"/>
              <a:buNone/>
            </a:pPr>
            <a:endParaRPr lang="en-US"/>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p:txBody>
          <a:bodyPr/>
          <a:lstStyle/>
          <a:p>
            <a:r>
              <a:rPr lang="en-US" sz="4000"/>
              <a:t>A minute for yourself</a:t>
            </a:r>
            <a:br>
              <a:rPr lang="en-US" sz="4000"/>
            </a:br>
            <a:r>
              <a:rPr lang="en-US" sz="4000"/>
              <a:t>on Predictions…</a:t>
            </a:r>
          </a:p>
        </p:txBody>
      </p:sp>
      <p:pic>
        <p:nvPicPr>
          <p:cNvPr id="54279" name="Picture 7" descr="MCj04109290000[1]"/>
          <p:cNvPicPr>
            <a:picLocks noGrp="1" noChangeAspect="1" noChangeArrowheads="1"/>
          </p:cNvPicPr>
          <p:nvPr>
            <p:ph idx="1"/>
          </p:nvPr>
        </p:nvPicPr>
        <p:blipFill>
          <a:blip r:embed="rId4"/>
          <a:srcRect/>
          <a:stretch>
            <a:fillRect/>
          </a:stretch>
        </p:blipFill>
        <p:spPr>
          <a:xfrm>
            <a:off x="358775" y="304800"/>
            <a:ext cx="1395413" cy="1828800"/>
          </a:xfrm>
        </p:spPr>
      </p:pic>
      <p:sp>
        <p:nvSpPr>
          <p:cNvPr id="54280" name="Text Box 8"/>
          <p:cNvSpPr txBox="1">
            <a:spLocks noChangeArrowheads="1"/>
          </p:cNvSpPr>
          <p:nvPr/>
        </p:nvSpPr>
        <p:spPr bwMode="auto">
          <a:xfrm>
            <a:off x="1371600" y="2286000"/>
            <a:ext cx="6096000" cy="2289175"/>
          </a:xfrm>
          <a:prstGeom prst="rect">
            <a:avLst/>
          </a:prstGeom>
          <a:noFill/>
          <a:ln w="9525">
            <a:noFill/>
            <a:miter lim="800000"/>
            <a:headEnd/>
            <a:tailEnd/>
          </a:ln>
          <a:effectLst/>
        </p:spPr>
        <p:txBody>
          <a:bodyPr>
            <a:spAutoFit/>
          </a:bodyPr>
          <a:lstStyle/>
          <a:p>
            <a:pPr algn="l"/>
            <a:r>
              <a:rPr lang="en-US" sz="3600"/>
              <a:t>What do I want to do to     revise my comprehension</a:t>
            </a:r>
          </a:p>
          <a:p>
            <a:pPr algn="l"/>
            <a:r>
              <a:rPr lang="en-US" sz="3600"/>
              <a:t>instruction based on what</a:t>
            </a:r>
          </a:p>
          <a:p>
            <a:pPr algn="l"/>
            <a:r>
              <a:rPr lang="en-US" sz="3600"/>
              <a:t>I have heard so far…..</a:t>
            </a:r>
          </a:p>
        </p:txBody>
      </p:sp>
    </p:spTree>
  </p:cSld>
  <p:clrMapOvr>
    <a:masterClrMapping/>
  </p:clrMapOvr>
  <p:transition spd="slow">
    <p:wheel spokes="8"/>
    <p:sndAc>
      <p:stSnd>
        <p:snd r:embed="rId3" name="arrow.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54280"/>
                                        </p:tgtEl>
                                        <p:attrNameLst>
                                          <p:attrName>style.visibility</p:attrName>
                                        </p:attrNameLst>
                                      </p:cBhvr>
                                      <p:to>
                                        <p:strVal val="visible"/>
                                      </p:to>
                                    </p:set>
                                    <p:animEffect transition="in" filter="fade">
                                      <p:cBhvr>
                                        <p:cTn id="7" dur="1000"/>
                                        <p:tgtEl>
                                          <p:spTgt spid="54280"/>
                                        </p:tgtEl>
                                      </p:cBhvr>
                                    </p:animEffect>
                                    <p:anim calcmode="lin" valueType="num">
                                      <p:cBhvr>
                                        <p:cTn id="8" dur="1000" fill="hold"/>
                                        <p:tgtEl>
                                          <p:spTgt spid="54280"/>
                                        </p:tgtEl>
                                        <p:attrNameLst>
                                          <p:attrName>ppt_x</p:attrName>
                                        </p:attrNameLst>
                                      </p:cBhvr>
                                      <p:tavLst>
                                        <p:tav tm="0">
                                          <p:val>
                                            <p:strVal val="#ppt_x-.1"/>
                                          </p:val>
                                        </p:tav>
                                        <p:tav tm="100000">
                                          <p:val>
                                            <p:strVal val="#ppt_x"/>
                                          </p:val>
                                        </p:tav>
                                      </p:tavLst>
                                    </p:anim>
                                    <p:anim calcmode="lin" valueType="num">
                                      <p:cBhvr>
                                        <p:cTn id="9" dur="1000" fill="hold"/>
                                        <p:tgtEl>
                                          <p:spTgt spid="542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533400" y="277813"/>
            <a:ext cx="8153400" cy="560387"/>
          </a:xfrm>
        </p:spPr>
        <p:txBody>
          <a:bodyPr/>
          <a:lstStyle/>
          <a:p>
            <a:r>
              <a:rPr lang="en-US" sz="3800"/>
              <a:t>Purpose of Reading</a:t>
            </a:r>
            <a:br>
              <a:rPr lang="en-US" sz="3800"/>
            </a:br>
            <a:endParaRPr lang="en-US" sz="3800"/>
          </a:p>
        </p:txBody>
      </p:sp>
      <p:sp>
        <p:nvSpPr>
          <p:cNvPr id="313347" name="Rectangle 3"/>
          <p:cNvSpPr>
            <a:spLocks noGrp="1" noChangeArrowheads="1"/>
          </p:cNvSpPr>
          <p:nvPr>
            <p:ph type="body" idx="1"/>
          </p:nvPr>
        </p:nvSpPr>
        <p:spPr>
          <a:xfrm>
            <a:off x="381000" y="1143000"/>
            <a:ext cx="8229600" cy="5257800"/>
          </a:xfrm>
        </p:spPr>
        <p:txBody>
          <a:bodyPr/>
          <a:lstStyle/>
          <a:p>
            <a:pPr>
              <a:lnSpc>
                <a:spcPct val="90000"/>
              </a:lnSpc>
              <a:buFont typeface="Wingdings" pitchFamily="2" charset="2"/>
              <a:buNone/>
            </a:pPr>
            <a:r>
              <a:rPr lang="en-US" sz="2400"/>
              <a:t>    The purpose of reading is to connect ideas on to the page to what you already know. If you don’t know anything about a subject, then pouring words of text into your mind is like pouring water into your hand. You don’t retain much. For example, try reading these numbers: </a:t>
            </a:r>
          </a:p>
          <a:p>
            <a:pPr>
              <a:lnSpc>
                <a:spcPct val="90000"/>
              </a:lnSpc>
              <a:buFont typeface="Wingdings" pitchFamily="2" charset="2"/>
              <a:buNone/>
            </a:pPr>
            <a:endParaRPr lang="en-US" sz="2400"/>
          </a:p>
          <a:p>
            <a:pPr>
              <a:lnSpc>
                <a:spcPct val="90000"/>
              </a:lnSpc>
              <a:buFont typeface="Wingdings" pitchFamily="2" charset="2"/>
              <a:buNone/>
            </a:pPr>
            <a:r>
              <a:rPr lang="en-US" sz="2400"/>
              <a:t>   7516324  This is hard to read and understand</a:t>
            </a:r>
          </a:p>
          <a:p>
            <a:pPr>
              <a:lnSpc>
                <a:spcPct val="90000"/>
              </a:lnSpc>
              <a:buFont typeface="Wingdings" pitchFamily="2" charset="2"/>
              <a:buNone/>
            </a:pPr>
            <a:endParaRPr lang="en-US" sz="2400"/>
          </a:p>
          <a:p>
            <a:pPr>
              <a:lnSpc>
                <a:spcPct val="90000"/>
              </a:lnSpc>
              <a:buFont typeface="Wingdings" pitchFamily="2" charset="2"/>
              <a:buNone/>
            </a:pPr>
            <a:r>
              <a:rPr lang="en-US" sz="2400"/>
              <a:t>   751-6324  This easier because of chunking.</a:t>
            </a:r>
          </a:p>
          <a:p>
            <a:pPr>
              <a:lnSpc>
                <a:spcPct val="90000"/>
              </a:lnSpc>
              <a:buFont typeface="Wingdings" pitchFamily="2" charset="2"/>
              <a:buNone/>
            </a:pPr>
            <a:endParaRPr lang="en-US" sz="2400"/>
          </a:p>
          <a:p>
            <a:pPr>
              <a:lnSpc>
                <a:spcPct val="90000"/>
              </a:lnSpc>
              <a:buFont typeface="Wingdings" pitchFamily="2" charset="2"/>
              <a:buNone/>
            </a:pPr>
            <a:r>
              <a:rPr lang="en-US" sz="2400"/>
              <a:t>   123-4567  This is easy to read because of  prior                                     		knowledge and structure.</a:t>
            </a:r>
          </a:p>
          <a:p>
            <a:pPr>
              <a:lnSpc>
                <a:spcPct val="90000"/>
              </a:lnSpc>
              <a:buFont typeface="Wingdings" pitchFamily="2" charset="2"/>
              <a:buNone/>
            </a:pPr>
            <a:endParaRPr lang="en-US" sz="2400"/>
          </a:p>
          <a:p>
            <a:pPr>
              <a:lnSpc>
                <a:spcPct val="90000"/>
              </a:lnSpc>
              <a:buFont typeface="Wingdings" pitchFamily="2" charset="2"/>
              <a:buNone/>
            </a:pPr>
            <a:r>
              <a:rPr lang="en-US" sz="2100"/>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13347">
                                            <p:txEl>
                                              <p:pRg st="2" end="2"/>
                                            </p:txEl>
                                          </p:spTgt>
                                        </p:tgtEl>
                                        <p:attrNameLst>
                                          <p:attrName>style.visibility</p:attrName>
                                        </p:attrNameLst>
                                      </p:cBhvr>
                                      <p:to>
                                        <p:strVal val="visible"/>
                                      </p:to>
                                    </p:set>
                                    <p:animEffect transition="in" filter="strips(downLeft)">
                                      <p:cBhvr>
                                        <p:cTn id="7" dur="500"/>
                                        <p:tgtEl>
                                          <p:spTgt spid="31334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13347">
                                            <p:txEl>
                                              <p:pRg st="4" end="4"/>
                                            </p:txEl>
                                          </p:spTgt>
                                        </p:tgtEl>
                                        <p:attrNameLst>
                                          <p:attrName>style.visibility</p:attrName>
                                        </p:attrNameLst>
                                      </p:cBhvr>
                                      <p:to>
                                        <p:strVal val="visible"/>
                                      </p:to>
                                    </p:set>
                                    <p:animEffect transition="in" filter="strips(downLeft)">
                                      <p:cBhvr>
                                        <p:cTn id="12" dur="500"/>
                                        <p:tgtEl>
                                          <p:spTgt spid="31334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13347">
                                            <p:txEl>
                                              <p:pRg st="6" end="6"/>
                                            </p:txEl>
                                          </p:spTgt>
                                        </p:tgtEl>
                                        <p:attrNameLst>
                                          <p:attrName>style.visibility</p:attrName>
                                        </p:attrNameLst>
                                      </p:cBhvr>
                                      <p:to>
                                        <p:strVal val="visible"/>
                                      </p:to>
                                    </p:set>
                                    <p:animEffect transition="in" filter="strips(downLeft)">
                                      <p:cBhvr>
                                        <p:cTn id="17" dur="500"/>
                                        <p:tgtEl>
                                          <p:spTgt spid="3133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a:t>Good Readers: Using Inferring</a:t>
            </a:r>
          </a:p>
        </p:txBody>
      </p:sp>
      <p:sp>
        <p:nvSpPr>
          <p:cNvPr id="184323" name="Rectangle 3"/>
          <p:cNvSpPr>
            <a:spLocks noGrp="1" noChangeArrowheads="1"/>
          </p:cNvSpPr>
          <p:nvPr>
            <p:ph type="body" idx="1"/>
          </p:nvPr>
        </p:nvSpPr>
        <p:spPr>
          <a:xfrm>
            <a:off x="1143000" y="1600200"/>
            <a:ext cx="7543800" cy="4530725"/>
          </a:xfrm>
        </p:spPr>
        <p:txBody>
          <a:bodyPr/>
          <a:lstStyle/>
          <a:p>
            <a:pPr>
              <a:buFont typeface="Wingdings" pitchFamily="2" charset="2"/>
              <a:buNone/>
            </a:pPr>
            <a:r>
              <a:rPr lang="en-US">
                <a:solidFill>
                  <a:schemeClr val="accent2"/>
                </a:solidFill>
              </a:rPr>
              <a:t>    </a:t>
            </a:r>
            <a:r>
              <a:rPr lang="en-US"/>
              <a:t>Inferring  is the process of  creating a personal meaning from the text. It involves a mental process of combining what is read with relevant prior knowledge. (schema) They create meaning not necessarily stated explicitly in the text.</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Inferring…</a:t>
            </a:r>
            <a:endParaRPr lang="en-US" dirty="0"/>
          </a:p>
        </p:txBody>
      </p:sp>
      <p:sp>
        <p:nvSpPr>
          <p:cNvPr id="3" name="Content Placeholder 2"/>
          <p:cNvSpPr>
            <a:spLocks noGrp="1"/>
          </p:cNvSpPr>
          <p:nvPr>
            <p:ph idx="1"/>
          </p:nvPr>
        </p:nvSpPr>
        <p:spPr/>
        <p:txBody>
          <a:bodyPr/>
          <a:lstStyle/>
          <a:p>
            <a:r>
              <a:rPr lang="en-US" dirty="0" smtClean="0"/>
              <a:t>TEACHER:  Glenn, how do you spell 'crocodile?'</a:t>
            </a:r>
            <a:br>
              <a:rPr lang="en-US" dirty="0" smtClean="0"/>
            </a:br>
            <a:r>
              <a:rPr lang="en-US" dirty="0" smtClean="0"/>
              <a:t>GLENN:       K-R-O-K-O-D- I-A-L'</a:t>
            </a:r>
            <a:br>
              <a:rPr lang="en-US" dirty="0" smtClean="0"/>
            </a:br>
            <a:r>
              <a:rPr lang="en-US" dirty="0" smtClean="0"/>
              <a:t>TEACHER:  No, that's wrong</a:t>
            </a:r>
            <a:br>
              <a:rPr lang="en-US" dirty="0" smtClean="0"/>
            </a:br>
            <a:r>
              <a:rPr lang="en-US" dirty="0" smtClean="0"/>
              <a:t>GLENN:       Maybe it is wrong, but you asked me how I spell it.</a:t>
            </a:r>
            <a:endParaRPr lang="en-US" dirty="0"/>
          </a:p>
        </p:txBody>
      </p:sp>
    </p:spTree>
  </p:cSld>
  <p:clrMapOvr>
    <a:masterClrMapping/>
  </p:clrMapOvr>
  <p:transition spd="slow">
    <p:wheel spokes="8"/>
    <p:sndAc>
      <p:stSnd>
        <p:snd r:embed="rId2" name="voltage.wav" builtIn="1"/>
      </p:stSnd>
    </p:sndAc>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a:t>Proficient Readers when they infer:</a:t>
            </a:r>
          </a:p>
        </p:txBody>
      </p:sp>
      <p:sp>
        <p:nvSpPr>
          <p:cNvPr id="197635" name="Rectangle 3"/>
          <p:cNvSpPr>
            <a:spLocks noGrp="1" noChangeArrowheads="1"/>
          </p:cNvSpPr>
          <p:nvPr>
            <p:ph type="body" idx="1"/>
          </p:nvPr>
        </p:nvSpPr>
        <p:spPr>
          <a:xfrm>
            <a:off x="457200" y="1143000"/>
            <a:ext cx="8229600" cy="4987925"/>
          </a:xfrm>
        </p:spPr>
        <p:txBody>
          <a:bodyPr/>
          <a:lstStyle/>
          <a:p>
            <a:r>
              <a:rPr lang="en-US" sz="2600"/>
              <a:t>Draw conclusions</a:t>
            </a:r>
          </a:p>
          <a:p>
            <a:r>
              <a:rPr lang="en-US" sz="2600"/>
              <a:t>Make reasonable interpretations of text that are adapted as they continue to read and after they read.</a:t>
            </a:r>
          </a:p>
          <a:p>
            <a:r>
              <a:rPr lang="en-US" sz="2600"/>
              <a:t>Use the combination of background knowledge and explicitly stated information from the text to answer questions they have as they read.</a:t>
            </a:r>
          </a:p>
          <a:p>
            <a:r>
              <a:rPr lang="en-US" sz="2600"/>
              <a:t>Make connections between conclusions they draw and other beliefs and knowledge.</a:t>
            </a:r>
          </a:p>
          <a:p>
            <a:r>
              <a:rPr lang="en-US" sz="2600"/>
              <a:t>Make analytical judgments about what they read.</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 calcmode="lin" valueType="num">
                                      <p:cBhvr additive="base">
                                        <p:cTn id="7" dur="500" fill="hold"/>
                                        <p:tgtEl>
                                          <p:spTgt spid="1976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7635">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97635">
                                            <p:txEl>
                                              <p:pRg st="1" end="1"/>
                                            </p:txEl>
                                          </p:spTgt>
                                        </p:tgtEl>
                                        <p:attrNameLst>
                                          <p:attrName>style.visibility</p:attrName>
                                        </p:attrNameLst>
                                      </p:cBhvr>
                                      <p:to>
                                        <p:strVal val="visible"/>
                                      </p:to>
                                    </p:set>
                                    <p:anim calcmode="lin" valueType="num">
                                      <p:cBhvr additive="base">
                                        <p:cTn id="11" dur="500" fill="hold"/>
                                        <p:tgtEl>
                                          <p:spTgt spid="19763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763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7635">
                                            <p:txEl>
                                              <p:pRg st="2" end="2"/>
                                            </p:txEl>
                                          </p:spTgt>
                                        </p:tgtEl>
                                        <p:attrNameLst>
                                          <p:attrName>style.visibility</p:attrName>
                                        </p:attrNameLst>
                                      </p:cBhvr>
                                      <p:to>
                                        <p:strVal val="visible"/>
                                      </p:to>
                                    </p:set>
                                    <p:anim calcmode="lin" valueType="num">
                                      <p:cBhvr additive="base">
                                        <p:cTn id="17" dur="500" fill="hold"/>
                                        <p:tgtEl>
                                          <p:spTgt spid="1976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97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7635">
                                            <p:txEl>
                                              <p:pRg st="3" end="3"/>
                                            </p:txEl>
                                          </p:spTgt>
                                        </p:tgtEl>
                                        <p:attrNameLst>
                                          <p:attrName>style.visibility</p:attrName>
                                        </p:attrNameLst>
                                      </p:cBhvr>
                                      <p:to>
                                        <p:strVal val="visible"/>
                                      </p:to>
                                    </p:set>
                                    <p:anim calcmode="lin" valueType="num">
                                      <p:cBhvr additive="base">
                                        <p:cTn id="23" dur="500" fill="hold"/>
                                        <p:tgtEl>
                                          <p:spTgt spid="19763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763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97635">
                                            <p:txEl>
                                              <p:pRg st="4" end="4"/>
                                            </p:txEl>
                                          </p:spTgt>
                                        </p:tgtEl>
                                        <p:attrNameLst>
                                          <p:attrName>style.visibility</p:attrName>
                                        </p:attrNameLst>
                                      </p:cBhvr>
                                      <p:to>
                                        <p:strVal val="visible"/>
                                      </p:to>
                                    </p:set>
                                    <p:anim calcmode="lin" valueType="num">
                                      <p:cBhvr additive="base">
                                        <p:cTn id="27" dur="500" fill="hold"/>
                                        <p:tgtEl>
                                          <p:spTgt spid="19763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76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sz="3800"/>
              <a:t>Proficient Readers are more able to:</a:t>
            </a:r>
            <a:br>
              <a:rPr lang="en-US" sz="3800"/>
            </a:br>
            <a:endParaRPr lang="en-US" sz="3800"/>
          </a:p>
        </p:txBody>
      </p:sp>
      <p:sp>
        <p:nvSpPr>
          <p:cNvPr id="198659" name="Rectangle 3"/>
          <p:cNvSpPr>
            <a:spLocks noGrp="1" noChangeArrowheads="1"/>
          </p:cNvSpPr>
          <p:nvPr>
            <p:ph type="body" idx="1"/>
          </p:nvPr>
        </p:nvSpPr>
        <p:spPr/>
        <p:txBody>
          <a:bodyPr/>
          <a:lstStyle/>
          <a:p>
            <a:pPr>
              <a:lnSpc>
                <a:spcPct val="90000"/>
              </a:lnSpc>
            </a:pPr>
            <a:r>
              <a:rPr lang="en-US"/>
              <a:t>Remember and reapply what they have read.</a:t>
            </a:r>
          </a:p>
          <a:p>
            <a:pPr>
              <a:lnSpc>
                <a:spcPct val="90000"/>
              </a:lnSpc>
            </a:pPr>
            <a:r>
              <a:rPr lang="en-US"/>
              <a:t>Create new background knowledge for themselves.</a:t>
            </a:r>
          </a:p>
          <a:p>
            <a:pPr>
              <a:lnSpc>
                <a:spcPct val="90000"/>
              </a:lnSpc>
            </a:pPr>
            <a:r>
              <a:rPr lang="en-US"/>
              <a:t>Discriminate and critically analyze text and authors.</a:t>
            </a:r>
          </a:p>
          <a:p>
            <a:pPr>
              <a:lnSpc>
                <a:spcPct val="90000"/>
              </a:lnSpc>
            </a:pPr>
            <a:r>
              <a:rPr lang="en-US"/>
              <a:t>Engage in conversations about what they have read.</a:t>
            </a:r>
          </a:p>
          <a:p>
            <a:pPr>
              <a:lnSpc>
                <a:spcPct val="90000"/>
              </a:lnSpc>
            </a:pPr>
            <a:r>
              <a:rPr lang="en-US"/>
              <a:t>Defend inferences with a description of relevant, prior knowledge and specific text.</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 Box 2"/>
          <p:cNvSpPr txBox="1">
            <a:spLocks noChangeArrowheads="1"/>
          </p:cNvSpPr>
          <p:nvPr/>
        </p:nvSpPr>
        <p:spPr bwMode="auto">
          <a:xfrm>
            <a:off x="1279525" y="1179513"/>
            <a:ext cx="184150" cy="366712"/>
          </a:xfrm>
          <a:prstGeom prst="rect">
            <a:avLst/>
          </a:prstGeom>
          <a:noFill/>
          <a:ln w="9525">
            <a:noFill/>
            <a:miter lim="800000"/>
            <a:headEnd/>
            <a:tailEnd/>
          </a:ln>
          <a:effectLst/>
        </p:spPr>
        <p:txBody>
          <a:bodyPr wrap="none">
            <a:spAutoFit/>
          </a:bodyPr>
          <a:lstStyle/>
          <a:p>
            <a:endParaRPr lang="en-US"/>
          </a:p>
        </p:txBody>
      </p:sp>
      <p:sp>
        <p:nvSpPr>
          <p:cNvPr id="199683" name="Rectangle 3"/>
          <p:cNvSpPr>
            <a:spLocks noGrp="1" noChangeArrowheads="1"/>
          </p:cNvSpPr>
          <p:nvPr>
            <p:ph type="title"/>
          </p:nvPr>
        </p:nvSpPr>
        <p:spPr/>
        <p:txBody>
          <a:bodyPr/>
          <a:lstStyle/>
          <a:p>
            <a:r>
              <a:rPr lang="en-US"/>
              <a:t>Teachers need to….</a:t>
            </a:r>
          </a:p>
        </p:txBody>
      </p:sp>
      <p:sp>
        <p:nvSpPr>
          <p:cNvPr id="199684" name="Rectangle 4"/>
          <p:cNvSpPr>
            <a:spLocks noGrp="1" noChangeArrowheads="1"/>
          </p:cNvSpPr>
          <p:nvPr>
            <p:ph type="body" idx="1"/>
          </p:nvPr>
        </p:nvSpPr>
        <p:spPr/>
        <p:txBody>
          <a:bodyPr/>
          <a:lstStyle/>
          <a:p>
            <a:pPr>
              <a:lnSpc>
                <a:spcPct val="90000"/>
              </a:lnSpc>
              <a:buFont typeface="Wingdings" pitchFamily="2" charset="2"/>
              <a:buNone/>
            </a:pPr>
            <a:r>
              <a:rPr lang="en-US"/>
              <a:t>   </a:t>
            </a:r>
            <a:r>
              <a:rPr lang="en-US" sz="3600" i="1"/>
              <a:t>Allow a wider range of interpretations for fiction text and grant greater latitude for inferences, as long as the students use the text to defend their point of view.</a:t>
            </a:r>
          </a:p>
          <a:p>
            <a:pPr>
              <a:lnSpc>
                <a:spcPct val="90000"/>
              </a:lnSpc>
              <a:buFont typeface="Wingdings" pitchFamily="2" charset="2"/>
              <a:buNone/>
            </a:pPr>
            <a:endParaRPr lang="en-US" sz="3600" i="1"/>
          </a:p>
          <a:p>
            <a:pPr>
              <a:lnSpc>
                <a:spcPct val="90000"/>
              </a:lnSpc>
              <a:buFont typeface="Wingdings" pitchFamily="2" charset="2"/>
              <a:buNone/>
            </a:pPr>
            <a:r>
              <a:rPr lang="en-US" sz="3600" i="1"/>
              <a:t>  Help students to narrow the range of interpretations for non-fiction text.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iterate type="lt">
                                    <p:tmAbs val="0"/>
                                  </p:iterate>
                                  <p:childTnLst>
                                    <p:set>
                                      <p:cBhvr override="childStyle">
                                        <p:cTn id="6" dur="indefinite"/>
                                        <p:tgtEl>
                                          <p:spTgt spid="199684">
                                            <p:txEl>
                                              <p:pRg st="0" end="0"/>
                                            </p:txEl>
                                          </p:spTgt>
                                        </p:tgtEl>
                                        <p:attrNameLst>
                                          <p:attrName>style.fontStyle</p:attrName>
                                        </p:attrNameLst>
                                      </p:cBhvr>
                                      <p:to>
                                        <p:strVal val="normal"/>
                                      </p:to>
                                    </p:set>
                                    <p:set>
                                      <p:cBhvr override="childStyle">
                                        <p:cTn id="7" dur="indefinite"/>
                                        <p:tgtEl>
                                          <p:spTgt spid="199684">
                                            <p:txEl>
                                              <p:pRg st="0" end="0"/>
                                            </p:txEl>
                                          </p:spTgt>
                                        </p:tgtEl>
                                        <p:attrNameLst>
                                          <p:attrName>style.fontWeight</p:attrName>
                                        </p:attrNameLst>
                                      </p:cBhvr>
                                      <p:to>
                                        <p:strVal val="bold"/>
                                      </p:to>
                                    </p:set>
                                    <p:set>
                                      <p:cBhvr override="childStyle">
                                        <p:cTn id="8" dur="indefinite"/>
                                        <p:tgtEl>
                                          <p:spTgt spid="199684">
                                            <p:txEl>
                                              <p:pRg st="0" end="0"/>
                                            </p:txEl>
                                          </p:spTgt>
                                        </p:tgtEl>
                                        <p:attrNameLst>
                                          <p:attrName>style.textDecorationUnderline</p:attrName>
                                        </p:attrNameLst>
                                      </p:cBhvr>
                                      <p:to>
                                        <p:strVal val="false"/>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199684">
                                            <p:txEl>
                                              <p:pRg st="0" end="0"/>
                                            </p:txEl>
                                          </p:spTgt>
                                        </p:tgtEl>
                                        <p:attrNameLst>
                                          <p:attrName>style.color</p:attrName>
                                        </p:attrNameLst>
                                      </p:cBhvr>
                                      <p:to>
                                        <p:clrVal>
                                          <a:schemeClr val="accent2"/>
                                        </p:clrVal>
                                      </p:to>
                                    </p:set>
                                    <p:set>
                                      <p:cBhvr>
                                        <p:cTn id="13" dur="500" fill="hold"/>
                                        <p:tgtEl>
                                          <p:spTgt spid="199684">
                                            <p:txEl>
                                              <p:pRg st="0" end="0"/>
                                            </p:txEl>
                                          </p:spTgt>
                                        </p:tgtEl>
                                        <p:attrNameLst>
                                          <p:attrName>fillcolor</p:attrName>
                                        </p:attrNameLst>
                                      </p:cBhvr>
                                      <p:to>
                                        <p:clrVal>
                                          <a:schemeClr val="accent2"/>
                                        </p:clrVal>
                                      </p:to>
                                    </p:set>
                                    <p:set>
                                      <p:cBhvr>
                                        <p:cTn id="14" dur="500" fill="hold"/>
                                        <p:tgtEl>
                                          <p:spTgt spid="19968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a:t>Pause….Case in Point…</a:t>
            </a:r>
          </a:p>
        </p:txBody>
      </p:sp>
      <p:sp>
        <p:nvSpPr>
          <p:cNvPr id="201731" name="Rectangle 3"/>
          <p:cNvSpPr>
            <a:spLocks noGrp="1" noChangeArrowheads="1"/>
          </p:cNvSpPr>
          <p:nvPr>
            <p:ph type="body" idx="1"/>
          </p:nvPr>
        </p:nvSpPr>
        <p:spPr/>
        <p:txBody>
          <a:bodyPr/>
          <a:lstStyle/>
          <a:p>
            <a:pPr>
              <a:buFont typeface="Wingdings" pitchFamily="2" charset="2"/>
              <a:buNone/>
            </a:pPr>
            <a:r>
              <a:rPr lang="en-US"/>
              <a:t>   One morning an elementary school teacher asked her class how many points were on a compass. She was surprised when one little boy raised his hand and said, ”Five.”  She asked him, “Five? What are they? “ He counted them off: “North, south, east, west and where I am.”</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2773" name="Group 21"/>
          <p:cNvGraphicFramePr>
            <a:graphicFrameLocks noGrp="1"/>
          </p:cNvGraphicFramePr>
          <p:nvPr/>
        </p:nvGraphicFramePr>
        <p:xfrm>
          <a:off x="1295400" y="381000"/>
          <a:ext cx="6629400" cy="4114800"/>
        </p:xfrm>
        <a:graphic>
          <a:graphicData uri="http://schemas.openxmlformats.org/drawingml/2006/table">
            <a:tbl>
              <a:tblPr/>
              <a:tblGrid>
                <a:gridCol w="6629400"/>
              </a:tblGrid>
              <a:tr h="2057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Story Clues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7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Experience Clues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2786" name="Group 34"/>
          <p:cNvGraphicFramePr>
            <a:graphicFrameLocks noGrp="1"/>
          </p:cNvGraphicFramePr>
          <p:nvPr/>
        </p:nvGraphicFramePr>
        <p:xfrm>
          <a:off x="1295400" y="4800600"/>
          <a:ext cx="6400800" cy="1752600"/>
        </p:xfrm>
        <a:graphic>
          <a:graphicData uri="http://schemas.openxmlformats.org/drawingml/2006/table">
            <a:tbl>
              <a:tblPr/>
              <a:tblGrid>
                <a:gridCol w="6400800"/>
              </a:tblGrid>
              <a:tr h="1752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Inference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2782" name="Text Box 30"/>
          <p:cNvSpPr txBox="1">
            <a:spLocks noChangeArrowheads="1"/>
          </p:cNvSpPr>
          <p:nvPr/>
        </p:nvSpPr>
        <p:spPr bwMode="auto">
          <a:xfrm>
            <a:off x="428625" y="3316288"/>
            <a:ext cx="561975" cy="641350"/>
          </a:xfrm>
          <a:prstGeom prst="rect">
            <a:avLst/>
          </a:prstGeom>
          <a:noFill/>
          <a:ln w="9525">
            <a:noFill/>
            <a:miter lim="800000"/>
            <a:headEnd/>
            <a:tailEnd/>
          </a:ln>
          <a:effectLst/>
        </p:spPr>
        <p:txBody>
          <a:bodyPr>
            <a:spAutoFit/>
          </a:bodyPr>
          <a:lstStyle/>
          <a:p>
            <a:r>
              <a:rPr lang="en-US" sz="3600" b="1"/>
              <a:t>+</a:t>
            </a:r>
          </a:p>
        </p:txBody>
      </p:sp>
      <p:sp>
        <p:nvSpPr>
          <p:cNvPr id="202784" name="Rectangle 32"/>
          <p:cNvSpPr>
            <a:spLocks noChangeArrowheads="1"/>
          </p:cNvSpPr>
          <p:nvPr/>
        </p:nvSpPr>
        <p:spPr bwMode="auto">
          <a:xfrm>
            <a:off x="4413250" y="3246438"/>
            <a:ext cx="317500" cy="366712"/>
          </a:xfrm>
          <a:prstGeom prst="rect">
            <a:avLst/>
          </a:prstGeom>
          <a:noFill/>
          <a:ln w="9525">
            <a:noFill/>
            <a:miter lim="800000"/>
            <a:headEnd/>
            <a:tailEnd/>
          </a:ln>
          <a:effectLst/>
        </p:spPr>
        <p:txBody>
          <a:bodyPr wrap="none">
            <a:spAutoFit/>
          </a:bodyPr>
          <a:lstStyle/>
          <a:p>
            <a:r>
              <a:rPr lang="en-US"/>
              <a:t>+</a:t>
            </a:r>
          </a:p>
        </p:txBody>
      </p:sp>
      <p:sp>
        <p:nvSpPr>
          <p:cNvPr id="202788" name="Rectangle 36"/>
          <p:cNvSpPr>
            <a:spLocks noChangeArrowheads="1"/>
          </p:cNvSpPr>
          <p:nvPr/>
        </p:nvSpPr>
        <p:spPr bwMode="auto">
          <a:xfrm flipV="1">
            <a:off x="0" y="5318125"/>
            <a:ext cx="1219200" cy="701675"/>
          </a:xfrm>
          <a:prstGeom prst="rect">
            <a:avLst/>
          </a:prstGeom>
          <a:noFill/>
          <a:ln w="9525">
            <a:noFill/>
            <a:miter lim="800000"/>
            <a:headEnd/>
            <a:tailEnd/>
          </a:ln>
          <a:effectLst/>
        </p:spPr>
        <p:txBody>
          <a:bodyPr>
            <a:spAutoFit/>
          </a:bodyPr>
          <a:lstStyle/>
          <a:p>
            <a:r>
              <a:rPr lang="en-US" sz="4000" b="1"/>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2773"/>
                                        </p:tgtEl>
                                        <p:attrNameLst>
                                          <p:attrName>style.visibility</p:attrName>
                                        </p:attrNameLst>
                                      </p:cBhvr>
                                      <p:to>
                                        <p:strVal val="visible"/>
                                      </p:to>
                                    </p:set>
                                    <p:anim calcmode="lin" valueType="num">
                                      <p:cBhvr additive="base">
                                        <p:cTn id="7" dur="500" fill="hold"/>
                                        <p:tgtEl>
                                          <p:spTgt spid="202773"/>
                                        </p:tgtEl>
                                        <p:attrNameLst>
                                          <p:attrName>ppt_x</p:attrName>
                                        </p:attrNameLst>
                                      </p:cBhvr>
                                      <p:tavLst>
                                        <p:tav tm="0">
                                          <p:val>
                                            <p:strVal val="0-#ppt_w/2"/>
                                          </p:val>
                                        </p:tav>
                                        <p:tav tm="100000">
                                          <p:val>
                                            <p:strVal val="#ppt_x"/>
                                          </p:val>
                                        </p:tav>
                                      </p:tavLst>
                                    </p:anim>
                                    <p:anim calcmode="lin" valueType="num">
                                      <p:cBhvr additive="base">
                                        <p:cTn id="8" dur="500" fill="hold"/>
                                        <p:tgtEl>
                                          <p:spTgt spid="2027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2786"/>
                                        </p:tgtEl>
                                        <p:attrNameLst>
                                          <p:attrName>style.visibility</p:attrName>
                                        </p:attrNameLst>
                                      </p:cBhvr>
                                      <p:to>
                                        <p:strVal val="visible"/>
                                      </p:to>
                                    </p:set>
                                    <p:anim calcmode="lin" valueType="num">
                                      <p:cBhvr additive="base">
                                        <p:cTn id="13" dur="500" fill="hold"/>
                                        <p:tgtEl>
                                          <p:spTgt spid="202786"/>
                                        </p:tgtEl>
                                        <p:attrNameLst>
                                          <p:attrName>ppt_x</p:attrName>
                                        </p:attrNameLst>
                                      </p:cBhvr>
                                      <p:tavLst>
                                        <p:tav tm="0">
                                          <p:val>
                                            <p:strVal val="#ppt_x"/>
                                          </p:val>
                                        </p:tav>
                                        <p:tav tm="100000">
                                          <p:val>
                                            <p:strVal val="#ppt_x"/>
                                          </p:val>
                                        </p:tav>
                                      </p:tavLst>
                                    </p:anim>
                                    <p:anim calcmode="lin" valueType="num">
                                      <p:cBhvr additive="base">
                                        <p:cTn id="14" dur="500" fill="hold"/>
                                        <p:tgtEl>
                                          <p:spTgt spid="2027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6" name="Rectangle 6"/>
          <p:cNvSpPr>
            <a:spLocks noGrp="1" noChangeArrowheads="1"/>
          </p:cNvSpPr>
          <p:nvPr>
            <p:ph type="title"/>
          </p:nvPr>
        </p:nvSpPr>
        <p:spPr/>
        <p:txBody>
          <a:bodyPr/>
          <a:lstStyle/>
          <a:p>
            <a:r>
              <a:rPr lang="en-US" sz="4000"/>
              <a:t>Prompts for Inferring</a:t>
            </a:r>
            <a:br>
              <a:rPr lang="en-US" sz="4000"/>
            </a:br>
            <a:endParaRPr lang="en-US" sz="4000"/>
          </a:p>
        </p:txBody>
      </p:sp>
      <p:sp>
        <p:nvSpPr>
          <p:cNvPr id="220167" name="Rectangle 7"/>
          <p:cNvSpPr>
            <a:spLocks noGrp="1" noChangeArrowheads="1"/>
          </p:cNvSpPr>
          <p:nvPr>
            <p:ph type="body" sz="half" idx="1"/>
          </p:nvPr>
        </p:nvSpPr>
        <p:spPr/>
        <p:txBody>
          <a:bodyPr/>
          <a:lstStyle/>
          <a:p>
            <a:r>
              <a:rPr lang="en-US"/>
              <a:t>Can you predict what is about to happen?</a:t>
            </a:r>
          </a:p>
          <a:p>
            <a:r>
              <a:rPr lang="en-US"/>
              <a:t>Why did you make that point?</a:t>
            </a:r>
          </a:p>
          <a:p>
            <a:r>
              <a:rPr lang="en-US"/>
              <a:t>Can you point/name something from the book that helped you come to that thinking?</a:t>
            </a:r>
          </a:p>
        </p:txBody>
      </p:sp>
      <p:sp>
        <p:nvSpPr>
          <p:cNvPr id="220168" name="Rectangle 8"/>
          <p:cNvSpPr>
            <a:spLocks noGrp="1" noChangeArrowheads="1"/>
          </p:cNvSpPr>
          <p:nvPr>
            <p:ph type="body" sz="half" idx="2"/>
          </p:nvPr>
        </p:nvSpPr>
        <p:spPr/>
        <p:txBody>
          <a:bodyPr/>
          <a:lstStyle/>
          <a:p>
            <a:r>
              <a:rPr lang="en-US"/>
              <a:t>What do you think the author meant by___? How did you come to that? </a:t>
            </a:r>
          </a:p>
          <a:p>
            <a:r>
              <a:rPr lang="en-US"/>
              <a:t>What do you understand now that you didn’t before?</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sz="3600"/>
              <a:t>Connecting All the Pieces to Improve Comprehension</a:t>
            </a:r>
            <a:endParaRPr lang="en-US"/>
          </a:p>
        </p:txBody>
      </p:sp>
      <p:sp>
        <p:nvSpPr>
          <p:cNvPr id="216067" name="Rectangle 3"/>
          <p:cNvSpPr>
            <a:spLocks noGrp="1" noChangeArrowheads="1"/>
          </p:cNvSpPr>
          <p:nvPr>
            <p:ph type="body" idx="4294967295"/>
          </p:nvPr>
        </p:nvSpPr>
        <p:spPr>
          <a:xfrm>
            <a:off x="0" y="1600200"/>
            <a:ext cx="8229600" cy="4525963"/>
          </a:xfrm>
        </p:spPr>
        <p:txBody>
          <a:bodyPr/>
          <a:lstStyle/>
          <a:p>
            <a:endParaRPr lang="en-US"/>
          </a:p>
          <a:p>
            <a:endParaRPr lang="en-US"/>
          </a:p>
        </p:txBody>
      </p:sp>
      <p:pic>
        <p:nvPicPr>
          <p:cNvPr id="216068" name="Picture 4"/>
          <p:cNvPicPr>
            <a:picLocks noChangeAspect="1" noChangeArrowheads="1"/>
          </p:cNvPicPr>
          <p:nvPr/>
        </p:nvPicPr>
        <p:blipFill>
          <a:blip r:embed="rId3"/>
          <a:srcRect/>
          <a:stretch>
            <a:fillRect/>
          </a:stretch>
        </p:blipFill>
        <p:spPr bwMode="auto">
          <a:xfrm>
            <a:off x="1143000" y="2057400"/>
            <a:ext cx="5715000" cy="3863975"/>
          </a:xfrm>
          <a:prstGeom prst="rect">
            <a:avLst/>
          </a:prstGeom>
          <a:noFill/>
        </p:spPr>
      </p:pic>
      <p:sp>
        <p:nvSpPr>
          <p:cNvPr id="216069" name="Text Box 5"/>
          <p:cNvSpPr txBox="1">
            <a:spLocks noChangeArrowheads="1"/>
          </p:cNvSpPr>
          <p:nvPr/>
        </p:nvSpPr>
        <p:spPr bwMode="auto">
          <a:xfrm>
            <a:off x="1600200" y="2971800"/>
            <a:ext cx="1362075" cy="396875"/>
          </a:xfrm>
          <a:prstGeom prst="rect">
            <a:avLst/>
          </a:prstGeom>
          <a:noFill/>
          <a:ln w="9525">
            <a:noFill/>
            <a:miter lim="800000"/>
            <a:headEnd/>
            <a:tailEnd/>
          </a:ln>
          <a:effectLst/>
        </p:spPr>
        <p:txBody>
          <a:bodyPr>
            <a:spAutoFit/>
          </a:bodyPr>
          <a:lstStyle/>
          <a:p>
            <a:r>
              <a:rPr lang="en-US" sz="2000" b="1"/>
              <a:t>Fix-it Up</a:t>
            </a:r>
          </a:p>
        </p:txBody>
      </p:sp>
      <p:sp>
        <p:nvSpPr>
          <p:cNvPr id="216070" name="Rectangle 6"/>
          <p:cNvSpPr>
            <a:spLocks noChangeArrowheads="1"/>
          </p:cNvSpPr>
          <p:nvPr/>
        </p:nvSpPr>
        <p:spPr bwMode="auto">
          <a:xfrm>
            <a:off x="4479925" y="3246438"/>
            <a:ext cx="184150" cy="366712"/>
          </a:xfrm>
          <a:prstGeom prst="rect">
            <a:avLst/>
          </a:prstGeom>
          <a:noFill/>
          <a:ln w="9525">
            <a:noFill/>
            <a:miter lim="800000"/>
            <a:headEnd/>
            <a:tailEnd/>
          </a:ln>
          <a:effectLst/>
        </p:spPr>
        <p:txBody>
          <a:bodyPr wrap="none">
            <a:spAutoFit/>
          </a:bodyPr>
          <a:lstStyle/>
          <a:p>
            <a:endParaRPr lang="en-US"/>
          </a:p>
        </p:txBody>
      </p:sp>
      <p:sp>
        <p:nvSpPr>
          <p:cNvPr id="216071" name="Rectangle 7"/>
          <p:cNvSpPr>
            <a:spLocks noChangeArrowheads="1"/>
          </p:cNvSpPr>
          <p:nvPr/>
        </p:nvSpPr>
        <p:spPr bwMode="auto">
          <a:xfrm>
            <a:off x="4876800" y="2819400"/>
            <a:ext cx="2070100" cy="1006475"/>
          </a:xfrm>
          <a:prstGeom prst="rect">
            <a:avLst/>
          </a:prstGeom>
          <a:noFill/>
          <a:ln w="9525">
            <a:noFill/>
            <a:miter lim="800000"/>
            <a:headEnd/>
            <a:tailEnd/>
          </a:ln>
          <a:effectLst/>
        </p:spPr>
        <p:txBody>
          <a:bodyPr>
            <a:spAutoFit/>
          </a:bodyPr>
          <a:lstStyle/>
          <a:p>
            <a:r>
              <a:rPr lang="en-US" sz="2000" b="1"/>
              <a:t>Schema/</a:t>
            </a:r>
          </a:p>
          <a:p>
            <a:r>
              <a:rPr lang="en-US" sz="2000" b="1"/>
              <a:t>Prior Knowledge</a:t>
            </a:r>
          </a:p>
        </p:txBody>
      </p:sp>
      <p:sp>
        <p:nvSpPr>
          <p:cNvPr id="216072" name="Rectangle 8"/>
          <p:cNvSpPr>
            <a:spLocks noChangeArrowheads="1"/>
          </p:cNvSpPr>
          <p:nvPr/>
        </p:nvSpPr>
        <p:spPr bwMode="auto">
          <a:xfrm>
            <a:off x="3200400" y="2286000"/>
            <a:ext cx="1752600" cy="701675"/>
          </a:xfrm>
          <a:prstGeom prst="rect">
            <a:avLst/>
          </a:prstGeom>
          <a:noFill/>
          <a:ln w="9525">
            <a:noFill/>
            <a:miter lim="800000"/>
            <a:headEnd/>
            <a:tailEnd/>
          </a:ln>
          <a:effectLst/>
        </p:spPr>
        <p:txBody>
          <a:bodyPr>
            <a:spAutoFit/>
          </a:bodyPr>
          <a:lstStyle/>
          <a:p>
            <a:r>
              <a:rPr lang="en-US" sz="2000" b="1"/>
              <a:t>Predicting/</a:t>
            </a:r>
          </a:p>
          <a:p>
            <a:r>
              <a:rPr lang="en-US" sz="2000" b="1"/>
              <a:t>Inferring</a:t>
            </a:r>
          </a:p>
        </p:txBody>
      </p:sp>
      <p:sp>
        <p:nvSpPr>
          <p:cNvPr id="216073" name="Rectangle 9"/>
          <p:cNvSpPr>
            <a:spLocks noChangeArrowheads="1"/>
          </p:cNvSpPr>
          <p:nvPr/>
        </p:nvSpPr>
        <p:spPr bwMode="auto">
          <a:xfrm flipH="1">
            <a:off x="1143000" y="4267200"/>
            <a:ext cx="1600200" cy="701675"/>
          </a:xfrm>
          <a:prstGeom prst="rect">
            <a:avLst/>
          </a:prstGeom>
          <a:noFill/>
          <a:ln w="9525">
            <a:noFill/>
            <a:miter lim="800000"/>
            <a:headEnd/>
            <a:tailEnd/>
          </a:ln>
          <a:effectLst/>
        </p:spPr>
        <p:txBody>
          <a:bodyPr>
            <a:spAutoFit/>
          </a:bodyPr>
          <a:lstStyle/>
          <a:p>
            <a:r>
              <a:rPr lang="en-US" sz="2000" b="1"/>
              <a:t>Asking</a:t>
            </a:r>
          </a:p>
          <a:p>
            <a:r>
              <a:rPr lang="en-US" sz="2000" b="1"/>
              <a:t>Questions</a:t>
            </a:r>
          </a:p>
        </p:txBody>
      </p:sp>
      <p:pic>
        <p:nvPicPr>
          <p:cNvPr id="216077" name="Picture 13" descr="MMj02832480000[1]"/>
          <p:cNvPicPr>
            <a:picLocks noGrp="1" noChangeAspect="1" noChangeArrowheads="1" noCrop="1"/>
          </p:cNvPicPr>
          <p:nvPr>
            <p:ph idx="1"/>
          </p:nvPr>
        </p:nvPicPr>
        <p:blipFill>
          <a:blip r:embed="rId4"/>
          <a:srcRect/>
          <a:stretch>
            <a:fillRect/>
          </a:stretch>
        </p:blipFill>
        <p:spPr>
          <a:xfrm>
            <a:off x="7239000" y="1066800"/>
            <a:ext cx="1905000" cy="1323975"/>
          </a:xfrm>
          <a:noFill/>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16073">
                                            <p:txEl>
                                              <p:pRg st="1" end="1"/>
                                            </p:txEl>
                                          </p:spTgt>
                                        </p:tgtEl>
                                      </p:cBhvr>
                                    </p:animEffect>
                                    <p:animScale>
                                      <p:cBhvr>
                                        <p:cTn id="7" dur="250" autoRev="1" fill="hold"/>
                                        <p:tgtEl>
                                          <p:spTgt spid="216073">
                                            <p:txEl>
                                              <p:pRg st="1" end="1"/>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216073">
                                            <p:txEl>
                                              <p:pRg st="0" end="0"/>
                                            </p:txEl>
                                          </p:spTgt>
                                        </p:tgtEl>
                                      </p:cBhvr>
                                    </p:animEffect>
                                    <p:animScale>
                                      <p:cBhvr>
                                        <p:cTn id="12" dur="250" autoRev="1" fill="hold"/>
                                        <p:tgtEl>
                                          <p:spTgt spid="216073">
                                            <p:txEl>
                                              <p:pRg st="0" end="0"/>
                                            </p:txEl>
                                          </p:spTgt>
                                        </p:tgtEl>
                                      </p:cBhvr>
                                      <p:by x="105000" y="105000"/>
                                    </p:animScale>
                                  </p:childTnLst>
                                </p:cTn>
                              </p:par>
                              <p:par>
                                <p:cTn id="13" presetID="26" presetClass="emph" presetSubtype="0" fill="hold" grpId="0" nodeType="withEffect">
                                  <p:stCondLst>
                                    <p:cond delay="0"/>
                                  </p:stCondLst>
                                  <p:childTnLst>
                                    <p:animEffect transition="out" filter="fade">
                                      <p:cBhvr>
                                        <p:cTn id="14" dur="500" tmFilter="0, 0; .2, .5; .8, .5; 1, 0"/>
                                        <p:tgtEl>
                                          <p:spTgt spid="216073">
                                            <p:txEl>
                                              <p:pRg st="1" end="1"/>
                                            </p:txEl>
                                          </p:spTgt>
                                        </p:tgtEl>
                                      </p:cBhvr>
                                    </p:animEffect>
                                    <p:animScale>
                                      <p:cBhvr>
                                        <p:cTn id="15" dur="250" autoRev="1" fill="hold"/>
                                        <p:tgtEl>
                                          <p:spTgt spid="21607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73" grpId="0" build="allAtOnce"/>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US" sz="3800"/>
              <a:t>Using questions as a strategy, good readers:</a:t>
            </a:r>
          </a:p>
        </p:txBody>
      </p:sp>
      <p:sp>
        <p:nvSpPr>
          <p:cNvPr id="223235" name="Rectangle 3"/>
          <p:cNvSpPr>
            <a:spLocks noGrp="1" noChangeArrowheads="1"/>
          </p:cNvSpPr>
          <p:nvPr>
            <p:ph type="body" sz="half" idx="1"/>
          </p:nvPr>
        </p:nvSpPr>
        <p:spPr>
          <a:xfrm>
            <a:off x="457200" y="1600200"/>
            <a:ext cx="7848600" cy="4530725"/>
          </a:xfrm>
        </p:spPr>
        <p:txBody>
          <a:bodyPr/>
          <a:lstStyle/>
          <a:p>
            <a:pPr>
              <a:lnSpc>
                <a:spcPct val="90000"/>
              </a:lnSpc>
            </a:pPr>
            <a:r>
              <a:rPr lang="en-US" sz="2600"/>
              <a:t> Ask questions for many reasons.</a:t>
            </a:r>
          </a:p>
          <a:p>
            <a:pPr>
              <a:lnSpc>
                <a:spcPct val="90000"/>
              </a:lnSpc>
            </a:pPr>
            <a:r>
              <a:rPr lang="en-US" sz="2600"/>
              <a:t> Determine whether their questions can be found in the text or whether they will need to infer the answer from the text, their background knowledge and/or an outside source.</a:t>
            </a:r>
          </a:p>
          <a:p>
            <a:pPr>
              <a:lnSpc>
                <a:spcPct val="90000"/>
              </a:lnSpc>
            </a:pPr>
            <a:r>
              <a:rPr lang="en-US" sz="2600"/>
              <a:t> Understand that many of the most intriguing     questions are not answered in the text, but left to the readers’ interpretation.</a:t>
            </a:r>
          </a:p>
          <a:p>
            <a:pPr>
              <a:lnSpc>
                <a:spcPct val="90000"/>
              </a:lnSpc>
            </a:pPr>
            <a:r>
              <a:rPr lang="en-US" sz="2600"/>
              <a:t> Understand that hearing others’ questions inspires new ones of their own, likewise, listening to their answers can inspire new thinking.</a:t>
            </a:r>
          </a:p>
          <a:p>
            <a:pPr>
              <a:lnSpc>
                <a:spcPct val="90000"/>
              </a:lnSpc>
              <a:buFont typeface="Wingdings" pitchFamily="2" charset="2"/>
              <a:buNone/>
            </a:pPr>
            <a:endParaRPr lang="en-US" sz="2600"/>
          </a:p>
        </p:txBody>
      </p:sp>
      <p:pic>
        <p:nvPicPr>
          <p:cNvPr id="223238" name="Picture 6" descr="MCj03841720000[1]"/>
          <p:cNvPicPr>
            <a:picLocks noGrp="1" noChangeAspect="1" noChangeArrowheads="1"/>
          </p:cNvPicPr>
          <p:nvPr>
            <p:ph sz="half" idx="2"/>
          </p:nvPr>
        </p:nvPicPr>
        <p:blipFill>
          <a:blip r:embed="rId4"/>
          <a:srcRect/>
          <a:stretch>
            <a:fillRect/>
          </a:stretch>
        </p:blipFill>
        <p:spPr>
          <a:xfrm>
            <a:off x="7620000" y="533400"/>
            <a:ext cx="1152525" cy="1368425"/>
          </a:xfrm>
          <a:noFill/>
          <a:ln/>
        </p:spPr>
      </p:pic>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p:txBody>
          <a:bodyPr/>
          <a:lstStyle/>
          <a:p>
            <a:r>
              <a:rPr lang="en-US" sz="5400">
                <a:latin typeface="Monotype Corsiva" pitchFamily="66" charset="0"/>
              </a:rPr>
              <a:t>Hmmmmm….</a:t>
            </a:r>
          </a:p>
        </p:txBody>
      </p:sp>
      <p:sp>
        <p:nvSpPr>
          <p:cNvPr id="288771" name="Rectangle 3"/>
          <p:cNvSpPr>
            <a:spLocks noGrp="1" noChangeArrowheads="1"/>
          </p:cNvSpPr>
          <p:nvPr>
            <p:ph type="body" idx="1"/>
          </p:nvPr>
        </p:nvSpPr>
        <p:spPr/>
        <p:txBody>
          <a:bodyPr/>
          <a:lstStyle/>
          <a:p>
            <a:pPr>
              <a:buFont typeface="Wingdings" pitchFamily="2" charset="2"/>
              <a:buNone/>
            </a:pPr>
            <a:r>
              <a:rPr lang="en-US" sz="6000" i="1">
                <a:latin typeface="Monotype Corsiva" pitchFamily="66" charset="0"/>
              </a:rPr>
              <a:t>“A single conversation across the table with a wise person is worth a month’s study of books.”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3000" fill="hold"/>
                                        <p:tgtEl>
                                          <p:spTgt spid="288771">
                                            <p:txEl>
                                              <p:pRg st="0" end="0"/>
                                            </p:txEl>
                                          </p:spTgt>
                                        </p:tgtEl>
                                        <p:attrNameLst>
                                          <p:attrName>style.color</p:attrName>
                                        </p:attrNameLst>
                                      </p:cBhvr>
                                      <p:to>
                                        <p:clrVal>
                                          <a:schemeClr val="accent2"/>
                                        </p:clrVal>
                                      </p:to>
                                    </p:set>
                                    <p:set>
                                      <p:cBhvr>
                                        <p:cTn id="7" dur="3000" fill="hold"/>
                                        <p:tgtEl>
                                          <p:spTgt spid="288771">
                                            <p:txEl>
                                              <p:pRg st="0" end="0"/>
                                            </p:txEl>
                                          </p:spTgt>
                                        </p:tgtEl>
                                        <p:attrNameLst>
                                          <p:attrName>fillcolor</p:attrName>
                                        </p:attrNameLst>
                                      </p:cBhvr>
                                      <p:to>
                                        <p:clrVal>
                                          <a:schemeClr val="accent2"/>
                                        </p:clrVal>
                                      </p:to>
                                    </p:set>
                                    <p:set>
                                      <p:cBhvr>
                                        <p:cTn id="8" dur="3000" fill="hold"/>
                                        <p:tgtEl>
                                          <p:spTgt spid="28877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78" name="Rectangle 22"/>
          <p:cNvSpPr>
            <a:spLocks noGrp="1" noChangeArrowheads="1"/>
          </p:cNvSpPr>
          <p:nvPr>
            <p:ph type="title"/>
          </p:nvPr>
        </p:nvSpPr>
        <p:spPr/>
        <p:txBody>
          <a:bodyPr/>
          <a:lstStyle/>
          <a:p>
            <a:r>
              <a:rPr lang="en-US"/>
              <a:t>Good Readers:</a:t>
            </a:r>
          </a:p>
        </p:txBody>
      </p:sp>
      <p:sp>
        <p:nvSpPr>
          <p:cNvPr id="224279" name="Rectangle 23"/>
          <p:cNvSpPr>
            <a:spLocks noGrp="1" noChangeArrowheads="1"/>
          </p:cNvSpPr>
          <p:nvPr>
            <p:ph type="body" sz="half" idx="1"/>
          </p:nvPr>
        </p:nvSpPr>
        <p:spPr/>
        <p:txBody>
          <a:bodyPr/>
          <a:lstStyle/>
          <a:p>
            <a:r>
              <a:rPr lang="en-US" sz="2600"/>
              <a:t>Understand that the process of questioning is used in other areas of their lives, both personal and academic.</a:t>
            </a:r>
          </a:p>
          <a:p>
            <a:endParaRPr lang="en-US" sz="2600"/>
          </a:p>
          <a:p>
            <a:r>
              <a:rPr lang="en-US" sz="2600"/>
              <a:t>Understand that asking questions deepens their comprehension.</a:t>
            </a:r>
          </a:p>
        </p:txBody>
      </p:sp>
      <p:pic>
        <p:nvPicPr>
          <p:cNvPr id="224285" name="Picture 29" descr="MCED00271_0000[1]"/>
          <p:cNvPicPr>
            <a:picLocks noGrp="1" noChangeAspect="1" noChangeArrowheads="1"/>
          </p:cNvPicPr>
          <p:nvPr>
            <p:ph type="clipArt" sz="half" idx="2"/>
          </p:nvPr>
        </p:nvPicPr>
        <p:blipFill>
          <a:blip r:embed="rId4"/>
          <a:srcRect/>
          <a:stretch>
            <a:fillRect/>
          </a:stretch>
        </p:blipFill>
        <p:spPr>
          <a:xfrm>
            <a:off x="4953000" y="1219200"/>
            <a:ext cx="3657600" cy="4191000"/>
          </a:xfrm>
        </p:spPr>
      </p:pic>
    </p:spTree>
  </p:cSld>
  <p:clrMapOvr>
    <a:masterClrMapping/>
  </p:clrMapOvr>
  <p:transition spd="slow">
    <p:sndAc>
      <p:stSnd>
        <p:snd r:embed="rId3" name="whoosh.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500" fill="hold"/>
                                        <p:tgtEl>
                                          <p:spTgt spid="2242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mtClean="0"/>
              <a:t>Comprehension ?.s</a:t>
            </a:r>
            <a:endParaRPr lang="en-US" dirty="0"/>
          </a:p>
        </p:txBody>
      </p:sp>
      <p:sp>
        <p:nvSpPr>
          <p:cNvPr id="3" name="Text Placeholder 2"/>
          <p:cNvSpPr>
            <a:spLocks noGrp="1"/>
          </p:cNvSpPr>
          <p:nvPr>
            <p:ph type="body" sz="half" idx="1"/>
          </p:nvPr>
        </p:nvSpPr>
        <p:spPr>
          <a:xfrm>
            <a:off x="457200" y="1752600"/>
            <a:ext cx="8229600" cy="4378325"/>
          </a:xfrm>
        </p:spPr>
        <p:txBody>
          <a:bodyPr/>
          <a:lstStyle/>
          <a:p>
            <a:r>
              <a:rPr lang="en-US" dirty="0" smtClean="0"/>
              <a:t>TEACHER:   Maria, go to the map and find  North America.</a:t>
            </a:r>
            <a:br>
              <a:rPr lang="en-US" dirty="0" smtClean="0"/>
            </a:br>
            <a:r>
              <a:rPr lang="en-US" dirty="0" smtClean="0"/>
              <a:t>MARIA:       Here it is.</a:t>
            </a:r>
            <a:br>
              <a:rPr lang="en-US" dirty="0" smtClean="0"/>
            </a:br>
            <a:r>
              <a:rPr lang="en-US" dirty="0" smtClean="0"/>
              <a:t>TEACHER:  Correct. Now class, who discovered  America ?</a:t>
            </a:r>
            <a:br>
              <a:rPr lang="en-US" dirty="0" smtClean="0"/>
            </a:br>
            <a:r>
              <a:rPr lang="en-US" dirty="0" smtClean="0"/>
              <a:t>CLASS:        Maria.</a:t>
            </a:r>
            <a:br>
              <a:rPr lang="en-US" dirty="0" smtClean="0"/>
            </a:br>
            <a:r>
              <a:rPr lang="en-US" dirty="0" smtClean="0"/>
              <a:t>____________ _________ </a:t>
            </a:r>
            <a:endParaRPr lang="en-US" dirty="0"/>
          </a:p>
        </p:txBody>
      </p:sp>
    </p:spTree>
  </p:cSld>
  <p:clrMapOvr>
    <a:masterClrMapping/>
  </p:clrMapOvr>
  <p:transition spd="slow">
    <p:wheel spokes="8"/>
    <p:sndAc>
      <p:stSnd>
        <p:snd r:embed="rId2" name="voltage.wav" builtIn="1"/>
      </p:stSnd>
    </p:sndAc>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Einstein said…</a:t>
            </a:r>
          </a:p>
        </p:txBody>
      </p:sp>
      <p:sp>
        <p:nvSpPr>
          <p:cNvPr id="235531" name="Rectangle 11"/>
          <p:cNvSpPr>
            <a:spLocks noGrp="1" noChangeArrowheads="1"/>
          </p:cNvSpPr>
          <p:nvPr>
            <p:ph type="body" sz="half" idx="1"/>
          </p:nvPr>
        </p:nvSpPr>
        <p:spPr>
          <a:xfrm>
            <a:off x="304800" y="1905000"/>
            <a:ext cx="4114800" cy="3429000"/>
          </a:xfrm>
        </p:spPr>
        <p:txBody>
          <a:bodyPr/>
          <a:lstStyle/>
          <a:p>
            <a:endParaRPr lang="en-US" sz="3700">
              <a:latin typeface="Jester" pitchFamily="2" charset="0"/>
            </a:endParaRPr>
          </a:p>
          <a:p>
            <a:r>
              <a:rPr lang="en-US" sz="3700">
                <a:latin typeface="Jester" pitchFamily="2" charset="0"/>
              </a:rPr>
              <a:t>I have no special talents, I am only passionately curious.”</a:t>
            </a:r>
          </a:p>
        </p:txBody>
      </p:sp>
      <p:pic>
        <p:nvPicPr>
          <p:cNvPr id="235541" name="Picture 21" descr="j0234687"/>
          <p:cNvPicPr>
            <a:picLocks noGrp="1" noChangeAspect="1" noChangeArrowheads="1" noCrop="1"/>
          </p:cNvPicPr>
          <p:nvPr>
            <p:ph sz="half" idx="2"/>
          </p:nvPr>
        </p:nvPicPr>
        <p:blipFill>
          <a:blip r:embed="rId3"/>
          <a:srcRect/>
          <a:stretch>
            <a:fillRect/>
          </a:stretch>
        </p:blipFill>
        <p:spPr>
          <a:xfrm>
            <a:off x="5029200" y="2362200"/>
            <a:ext cx="3365500" cy="2971800"/>
          </a:xfrm>
        </p:spPr>
      </p:pic>
    </p:spTree>
  </p:cSld>
  <p:clrMapOvr>
    <a:masterClrMapping/>
  </p:clrMapOvr>
  <p:transition spd="slow">
    <p:pull dir="ru"/>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35531">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AutoShape 2"/>
          <p:cNvSpPr>
            <a:spLocks noChangeArrowheads="1"/>
          </p:cNvSpPr>
          <p:nvPr/>
        </p:nvSpPr>
        <p:spPr bwMode="auto">
          <a:xfrm>
            <a:off x="533400" y="0"/>
            <a:ext cx="8610600" cy="6477000"/>
          </a:xfrm>
          <a:prstGeom prst="irregularSeal2">
            <a:avLst/>
          </a:prstGeom>
          <a:noFill/>
          <a:ln w="28575">
            <a:solidFill>
              <a:schemeClr val="tx1"/>
            </a:solidFill>
            <a:miter lim="800000"/>
            <a:headEnd/>
            <a:tailEnd/>
          </a:ln>
          <a:effectLst/>
        </p:spPr>
        <p:txBody>
          <a:bodyPr wrap="none" anchor="ctr"/>
          <a:lstStyle/>
          <a:p>
            <a:endParaRPr lang="en-US"/>
          </a:p>
        </p:txBody>
      </p:sp>
      <p:sp>
        <p:nvSpPr>
          <p:cNvPr id="240643" name="Text Box 3"/>
          <p:cNvSpPr txBox="1">
            <a:spLocks noChangeArrowheads="1"/>
          </p:cNvSpPr>
          <p:nvPr/>
        </p:nvSpPr>
        <p:spPr bwMode="auto">
          <a:xfrm>
            <a:off x="1905000" y="1828800"/>
            <a:ext cx="4191000" cy="3446463"/>
          </a:xfrm>
          <a:prstGeom prst="rect">
            <a:avLst/>
          </a:prstGeom>
          <a:noFill/>
          <a:ln w="9525">
            <a:noFill/>
            <a:miter lim="800000"/>
            <a:headEnd/>
            <a:tailEnd/>
          </a:ln>
          <a:effectLst/>
        </p:spPr>
        <p:txBody>
          <a:bodyPr>
            <a:spAutoFit/>
          </a:bodyPr>
          <a:lstStyle/>
          <a:p>
            <a:endParaRPr lang="en-US" sz="2400" i="1">
              <a:latin typeface="Tahoma" charset="0"/>
            </a:endParaRPr>
          </a:p>
          <a:p>
            <a:r>
              <a:rPr lang="en-US" sz="2800" b="1" i="1">
                <a:latin typeface="Tahoma" charset="0"/>
              </a:rPr>
              <a:t>When you ask questions,</a:t>
            </a:r>
          </a:p>
          <a:p>
            <a:r>
              <a:rPr lang="en-US" sz="2800" b="1" i="1">
                <a:latin typeface="Tahoma" charset="0"/>
              </a:rPr>
              <a:t>If makes you want to keep reading so you can figure them out.</a:t>
            </a:r>
          </a:p>
          <a:p>
            <a:r>
              <a:rPr lang="en-US" sz="2800" b="1" i="1">
                <a:latin typeface="Tahoma" charset="0"/>
              </a:rPr>
              <a:t> It keeps the book in your head.</a:t>
            </a:r>
          </a:p>
        </p:txBody>
      </p:sp>
      <p:pic>
        <p:nvPicPr>
          <p:cNvPr id="240649" name="Picture 9" descr="MCj01345630000[1]"/>
          <p:cNvPicPr>
            <a:picLocks noChangeAspect="1" noChangeArrowheads="1"/>
          </p:cNvPicPr>
          <p:nvPr/>
        </p:nvPicPr>
        <p:blipFill>
          <a:blip r:embed="rId4"/>
          <a:srcRect/>
          <a:stretch>
            <a:fillRect/>
          </a:stretch>
        </p:blipFill>
        <p:spPr bwMode="auto">
          <a:xfrm>
            <a:off x="762000" y="4343400"/>
            <a:ext cx="1406525" cy="1960563"/>
          </a:xfrm>
          <a:prstGeom prst="rect">
            <a:avLst/>
          </a:prstGeom>
          <a:noFill/>
        </p:spPr>
      </p:pic>
      <p:pic>
        <p:nvPicPr>
          <p:cNvPr id="240650" name="Picture 10" descr="MCj01345670000[1]"/>
          <p:cNvPicPr>
            <a:picLocks noChangeAspect="1" noChangeArrowheads="1"/>
          </p:cNvPicPr>
          <p:nvPr/>
        </p:nvPicPr>
        <p:blipFill>
          <a:blip r:embed="rId5"/>
          <a:srcRect/>
          <a:stretch>
            <a:fillRect/>
          </a:stretch>
        </p:blipFill>
        <p:spPr bwMode="auto">
          <a:xfrm>
            <a:off x="7086600" y="3657600"/>
            <a:ext cx="1320800" cy="1882775"/>
          </a:xfrm>
          <a:prstGeom prst="rect">
            <a:avLst/>
          </a:prstGeom>
          <a:noFill/>
        </p:spPr>
      </p:pic>
      <p:pic>
        <p:nvPicPr>
          <p:cNvPr id="240651" name="Picture 11" descr="MCj01345650000[1]"/>
          <p:cNvPicPr>
            <a:picLocks noChangeAspect="1" noChangeArrowheads="1"/>
          </p:cNvPicPr>
          <p:nvPr/>
        </p:nvPicPr>
        <p:blipFill>
          <a:blip r:embed="rId6"/>
          <a:srcRect/>
          <a:stretch>
            <a:fillRect/>
          </a:stretch>
        </p:blipFill>
        <p:spPr bwMode="auto">
          <a:xfrm>
            <a:off x="304800" y="928688"/>
            <a:ext cx="1600200" cy="1501775"/>
          </a:xfrm>
          <a:prstGeom prst="rect">
            <a:avLst/>
          </a:prstGeom>
          <a:noFill/>
        </p:spPr>
      </p:pic>
      <p:sp>
        <p:nvSpPr>
          <p:cNvPr id="240652" name="Rectangle 12"/>
          <p:cNvSpPr>
            <a:spLocks noChangeArrowheads="1"/>
          </p:cNvSpPr>
          <p:nvPr/>
        </p:nvSpPr>
        <p:spPr bwMode="auto">
          <a:xfrm>
            <a:off x="381000" y="304800"/>
            <a:ext cx="3124200" cy="457200"/>
          </a:xfrm>
          <a:prstGeom prst="rect">
            <a:avLst/>
          </a:prstGeom>
          <a:noFill/>
          <a:ln w="9525">
            <a:noFill/>
            <a:miter lim="800000"/>
            <a:headEnd/>
            <a:tailEnd/>
          </a:ln>
          <a:effectLst/>
        </p:spPr>
        <p:txBody>
          <a:bodyPr>
            <a:spAutoFit/>
          </a:bodyPr>
          <a:lstStyle/>
          <a:p>
            <a:r>
              <a:rPr lang="en-US" sz="2400" b="1"/>
              <a:t>Asking Questions</a:t>
            </a:r>
          </a:p>
        </p:txBody>
      </p:sp>
    </p:spTree>
  </p:cSld>
  <p:clrMapOvr>
    <a:masterClrMapping/>
  </p:clrMapOvr>
  <p:transition spd="slow">
    <p:wheel spokes="8"/>
    <p:sndAc>
      <p:stSnd>
        <p:snd r:embed="rId3" name="chimes.wav" builtIn="1"/>
      </p:stSnd>
    </p:sndAc>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AutoShape 2"/>
          <p:cNvSpPr>
            <a:spLocks noChangeArrowheads="1"/>
          </p:cNvSpPr>
          <p:nvPr/>
        </p:nvSpPr>
        <p:spPr bwMode="auto">
          <a:xfrm>
            <a:off x="762000" y="0"/>
            <a:ext cx="8382000" cy="6096000"/>
          </a:xfrm>
          <a:prstGeom prst="irregularSeal2">
            <a:avLst/>
          </a:prstGeom>
          <a:noFill/>
          <a:ln w="28575">
            <a:solidFill>
              <a:schemeClr val="tx1"/>
            </a:solidFill>
            <a:miter lim="800000"/>
            <a:headEnd/>
            <a:tailEnd/>
          </a:ln>
          <a:effectLst/>
        </p:spPr>
        <p:txBody>
          <a:bodyPr wrap="none" anchor="ctr"/>
          <a:lstStyle/>
          <a:p>
            <a:endParaRPr lang="en-US"/>
          </a:p>
        </p:txBody>
      </p:sp>
      <p:sp>
        <p:nvSpPr>
          <p:cNvPr id="241667" name="Text Box 3"/>
          <p:cNvSpPr txBox="1">
            <a:spLocks noChangeArrowheads="1"/>
          </p:cNvSpPr>
          <p:nvPr/>
        </p:nvSpPr>
        <p:spPr bwMode="auto">
          <a:xfrm>
            <a:off x="2362200" y="2286000"/>
            <a:ext cx="4343400" cy="2227263"/>
          </a:xfrm>
          <a:prstGeom prst="rect">
            <a:avLst/>
          </a:prstGeom>
          <a:noFill/>
          <a:ln w="9525">
            <a:noFill/>
            <a:miter lim="800000"/>
            <a:headEnd/>
            <a:tailEnd/>
          </a:ln>
          <a:effectLst/>
        </p:spPr>
        <p:txBody>
          <a:bodyPr>
            <a:spAutoFit/>
          </a:bodyPr>
          <a:lstStyle/>
          <a:p>
            <a:r>
              <a:rPr lang="en-US" sz="2800" b="1" i="1">
                <a:latin typeface="Tahoma" charset="0"/>
              </a:rPr>
              <a:t>Readers purposefully </a:t>
            </a:r>
          </a:p>
          <a:p>
            <a:r>
              <a:rPr lang="en-US" sz="2800" b="1" i="1">
                <a:latin typeface="Tahoma" charset="0"/>
              </a:rPr>
              <a:t>and spontaneously ask</a:t>
            </a:r>
          </a:p>
          <a:p>
            <a:r>
              <a:rPr lang="en-US" sz="2800" b="1" i="1">
                <a:latin typeface="Tahoma" charset="0"/>
              </a:rPr>
              <a:t>questions before, during and after reading.</a:t>
            </a:r>
          </a:p>
        </p:txBody>
      </p:sp>
      <p:pic>
        <p:nvPicPr>
          <p:cNvPr id="241671" name="Picture 7" descr="MCj01345490000[1]"/>
          <p:cNvPicPr>
            <a:picLocks noChangeAspect="1" noChangeArrowheads="1"/>
          </p:cNvPicPr>
          <p:nvPr/>
        </p:nvPicPr>
        <p:blipFill>
          <a:blip r:embed="rId4"/>
          <a:srcRect/>
          <a:stretch>
            <a:fillRect/>
          </a:stretch>
        </p:blipFill>
        <p:spPr bwMode="auto">
          <a:xfrm>
            <a:off x="7620000" y="3886200"/>
            <a:ext cx="1222375" cy="2438400"/>
          </a:xfrm>
          <a:prstGeom prst="rect">
            <a:avLst/>
          </a:prstGeom>
          <a:noFill/>
        </p:spPr>
      </p:pic>
      <p:sp>
        <p:nvSpPr>
          <p:cNvPr id="241673" name="Text Box 9"/>
          <p:cNvSpPr txBox="1">
            <a:spLocks noChangeArrowheads="1"/>
          </p:cNvSpPr>
          <p:nvPr/>
        </p:nvSpPr>
        <p:spPr bwMode="auto">
          <a:xfrm>
            <a:off x="381000" y="341313"/>
            <a:ext cx="3276600" cy="457200"/>
          </a:xfrm>
          <a:prstGeom prst="rect">
            <a:avLst/>
          </a:prstGeom>
          <a:noFill/>
          <a:ln w="9525">
            <a:noFill/>
            <a:miter lim="800000"/>
            <a:headEnd/>
            <a:tailEnd/>
          </a:ln>
          <a:effectLst/>
        </p:spPr>
        <p:txBody>
          <a:bodyPr>
            <a:spAutoFit/>
          </a:bodyPr>
          <a:lstStyle/>
          <a:p>
            <a:r>
              <a:rPr lang="en-US" sz="2400" b="1"/>
              <a:t>Asking Questions</a:t>
            </a:r>
          </a:p>
        </p:txBody>
      </p:sp>
    </p:spTree>
  </p:cSld>
  <p:clrMapOvr>
    <a:masterClrMapping/>
  </p:clrMapOvr>
  <p:transition spd="med">
    <p:wheel spokes="8"/>
    <p:sndAc>
      <p:stSnd>
        <p:snd r:embed="rId3" name="chimes.wav" builtIn="1"/>
      </p:stSnd>
    </p:sndAc>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a:t>Thick or Thin Questions????</a:t>
            </a:r>
          </a:p>
        </p:txBody>
      </p:sp>
      <p:sp>
        <p:nvSpPr>
          <p:cNvPr id="242691" name="Rectangle 3"/>
          <p:cNvSpPr>
            <a:spLocks noGrp="1" noChangeArrowheads="1"/>
          </p:cNvSpPr>
          <p:nvPr>
            <p:ph type="body" sz="half" idx="1"/>
          </p:nvPr>
        </p:nvSpPr>
        <p:spPr/>
        <p:txBody>
          <a:bodyPr/>
          <a:lstStyle/>
          <a:p>
            <a:pPr>
              <a:buFont typeface="Wingdings" pitchFamily="2" charset="2"/>
              <a:buNone/>
            </a:pPr>
            <a:r>
              <a:rPr lang="en-US" sz="2600"/>
              <a:t>	Think of a recent read aloud you have completed with your students. Did you ask thick or thin questions?</a:t>
            </a:r>
          </a:p>
          <a:p>
            <a:pPr>
              <a:buFont typeface="Wingdings" pitchFamily="2" charset="2"/>
              <a:buNone/>
            </a:pPr>
            <a:r>
              <a:rPr lang="en-US" sz="2600"/>
              <a:t>    Thick: they would need a 3x3 post-it to answer the question… </a:t>
            </a:r>
          </a:p>
          <a:p>
            <a:pPr>
              <a:buFont typeface="Wingdings" pitchFamily="2" charset="2"/>
              <a:buNone/>
            </a:pPr>
            <a:r>
              <a:rPr lang="en-US" sz="2600"/>
              <a:t>    Thin:  a sticky flag would suffice!</a:t>
            </a:r>
          </a:p>
        </p:txBody>
      </p:sp>
      <p:pic>
        <p:nvPicPr>
          <p:cNvPr id="242700" name="Picture 12" descr="MMj03566040000[1]"/>
          <p:cNvPicPr>
            <a:picLocks noGrp="1" noChangeAspect="1" noChangeArrowheads="1" noCrop="1"/>
          </p:cNvPicPr>
          <p:nvPr>
            <p:ph type="media" sz="half" idx="2"/>
          </p:nvPr>
        </p:nvPicPr>
        <p:blipFill>
          <a:blip r:embed="rId3"/>
          <a:srcRect/>
          <a:stretch>
            <a:fillRect/>
          </a:stretch>
        </p:blipFill>
        <p:spPr>
          <a:xfrm>
            <a:off x="5029200" y="1600200"/>
            <a:ext cx="3352800" cy="3352800"/>
          </a:xfrm>
        </p:spPr>
      </p:pic>
    </p:spTree>
  </p:cSld>
  <p:clrMapOvr>
    <a:masterClrMapping/>
  </p:clrMapOvr>
  <p:transition spd="slow">
    <p:wheel spokes="8"/>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457200" y="274638"/>
            <a:ext cx="8229600" cy="715962"/>
          </a:xfrm>
        </p:spPr>
        <p:txBody>
          <a:bodyPr/>
          <a:lstStyle/>
          <a:p>
            <a:r>
              <a:rPr lang="en-US" sz="4000"/>
              <a:t>Classroom Ideas and Samples</a:t>
            </a:r>
          </a:p>
        </p:txBody>
      </p:sp>
      <p:graphicFrame>
        <p:nvGraphicFramePr>
          <p:cNvPr id="250895" name="Group 15"/>
          <p:cNvGraphicFramePr>
            <a:graphicFrameLocks noGrp="1"/>
          </p:cNvGraphicFramePr>
          <p:nvPr>
            <p:ph sz="half" idx="1"/>
          </p:nvPr>
        </p:nvGraphicFramePr>
        <p:xfrm>
          <a:off x="457200" y="1524000"/>
          <a:ext cx="7848600" cy="5055490"/>
        </p:xfrm>
        <a:graphic>
          <a:graphicData uri="http://schemas.openxmlformats.org/drawingml/2006/table">
            <a:tbl>
              <a:tblPr/>
              <a:tblGrid>
                <a:gridCol w="7848600"/>
              </a:tblGrid>
              <a:tr h="158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Coding System with post-its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When answers are found in a text use this code: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T= text  I=infer  OS = Outside source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7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Xerox covers of a variety of text and allow the students to write questions right on the cover next to the source of their idea.</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8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Pass out post-its to individuals and have them record their questions/answers and place it in their anthologies or books.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1928" name="Group 24"/>
          <p:cNvGraphicFramePr>
            <a:graphicFrameLocks noGrp="1"/>
          </p:cNvGraphicFramePr>
          <p:nvPr>
            <p:ph sz="half" idx="1"/>
          </p:nvPr>
        </p:nvGraphicFramePr>
        <p:xfrm>
          <a:off x="990600" y="914400"/>
          <a:ext cx="5867400" cy="5097907"/>
        </p:xfrm>
        <a:graphic>
          <a:graphicData uri="http://schemas.openxmlformats.org/drawingml/2006/table">
            <a:tbl>
              <a:tblPr/>
              <a:tblGrid>
                <a:gridCol w="5867400"/>
              </a:tblGrid>
              <a:tr h="27082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Q.A.R.</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Questions to support Fiction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Questions to support Non-Fiction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THIEVES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TEXT STRUCTURE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209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Deep thinkers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Question It!</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Pre-reading Pondering</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I Wonder</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Reciprocal Teaching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1918" name="Rectangle 14"/>
          <p:cNvSpPr>
            <a:spLocks noGrp="1" noChangeArrowheads="1"/>
          </p:cNvSpPr>
          <p:nvPr>
            <p:ph type="title"/>
          </p:nvPr>
        </p:nvSpPr>
        <p:spPr>
          <a:xfrm>
            <a:off x="1371600" y="277813"/>
            <a:ext cx="6172200" cy="790575"/>
          </a:xfrm>
        </p:spPr>
        <p:txBody>
          <a:bodyPr/>
          <a:lstStyle/>
          <a:p>
            <a:r>
              <a:rPr lang="en-US" sz="3200"/>
              <a:t>Support Materials</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p:txBody>
          <a:bodyPr/>
          <a:lstStyle/>
          <a:p>
            <a:r>
              <a:rPr lang="en-US" sz="3600"/>
              <a:t>Connecting All the Pieces to Improve Comprehension</a:t>
            </a:r>
            <a:endParaRPr lang="en-US"/>
          </a:p>
        </p:txBody>
      </p:sp>
      <p:sp>
        <p:nvSpPr>
          <p:cNvPr id="263171" name="Rectangle 3"/>
          <p:cNvSpPr>
            <a:spLocks noGrp="1" noChangeArrowheads="1"/>
          </p:cNvSpPr>
          <p:nvPr>
            <p:ph type="body" sz="half" idx="1"/>
          </p:nvPr>
        </p:nvSpPr>
        <p:spPr/>
        <p:txBody>
          <a:bodyPr/>
          <a:lstStyle/>
          <a:p>
            <a:endParaRPr lang="en-US" sz="2800"/>
          </a:p>
          <a:p>
            <a:endParaRPr lang="en-US" sz="2800"/>
          </a:p>
        </p:txBody>
      </p:sp>
      <p:pic>
        <p:nvPicPr>
          <p:cNvPr id="263172" name="Picture 4"/>
          <p:cNvPicPr>
            <a:picLocks noChangeAspect="1" noChangeArrowheads="1"/>
          </p:cNvPicPr>
          <p:nvPr/>
        </p:nvPicPr>
        <p:blipFill>
          <a:blip r:embed="rId3"/>
          <a:srcRect/>
          <a:stretch>
            <a:fillRect/>
          </a:stretch>
        </p:blipFill>
        <p:spPr bwMode="auto">
          <a:xfrm>
            <a:off x="1447800" y="2209800"/>
            <a:ext cx="5715000" cy="3863975"/>
          </a:xfrm>
          <a:prstGeom prst="rect">
            <a:avLst/>
          </a:prstGeom>
          <a:noFill/>
        </p:spPr>
      </p:pic>
      <p:sp>
        <p:nvSpPr>
          <p:cNvPr id="263173" name="Text Box 5"/>
          <p:cNvSpPr txBox="1">
            <a:spLocks noChangeArrowheads="1"/>
          </p:cNvSpPr>
          <p:nvPr/>
        </p:nvSpPr>
        <p:spPr bwMode="auto">
          <a:xfrm>
            <a:off x="1992313" y="2982913"/>
            <a:ext cx="1198562" cy="396875"/>
          </a:xfrm>
          <a:prstGeom prst="rect">
            <a:avLst/>
          </a:prstGeom>
          <a:noFill/>
          <a:ln w="9525">
            <a:noFill/>
            <a:miter lim="800000"/>
            <a:headEnd/>
            <a:tailEnd/>
          </a:ln>
          <a:effectLst/>
        </p:spPr>
        <p:txBody>
          <a:bodyPr wrap="none">
            <a:spAutoFit/>
          </a:bodyPr>
          <a:lstStyle/>
          <a:p>
            <a:r>
              <a:rPr lang="en-US" sz="2000" b="1"/>
              <a:t>Fix-it Up</a:t>
            </a:r>
          </a:p>
        </p:txBody>
      </p:sp>
      <p:sp>
        <p:nvSpPr>
          <p:cNvPr id="263174" name="Rectangle 6"/>
          <p:cNvSpPr>
            <a:spLocks noChangeArrowheads="1"/>
          </p:cNvSpPr>
          <p:nvPr/>
        </p:nvSpPr>
        <p:spPr bwMode="auto">
          <a:xfrm>
            <a:off x="4479925" y="3246438"/>
            <a:ext cx="184150" cy="366712"/>
          </a:xfrm>
          <a:prstGeom prst="rect">
            <a:avLst/>
          </a:prstGeom>
          <a:noFill/>
          <a:ln w="9525">
            <a:noFill/>
            <a:miter lim="800000"/>
            <a:headEnd/>
            <a:tailEnd/>
          </a:ln>
          <a:effectLst/>
        </p:spPr>
        <p:txBody>
          <a:bodyPr wrap="none">
            <a:spAutoFit/>
          </a:bodyPr>
          <a:lstStyle/>
          <a:p>
            <a:endParaRPr lang="en-US"/>
          </a:p>
        </p:txBody>
      </p:sp>
      <p:sp>
        <p:nvSpPr>
          <p:cNvPr id="263175" name="Rectangle 7"/>
          <p:cNvSpPr>
            <a:spLocks noChangeArrowheads="1"/>
          </p:cNvSpPr>
          <p:nvPr/>
        </p:nvSpPr>
        <p:spPr bwMode="auto">
          <a:xfrm>
            <a:off x="5334000" y="2743200"/>
            <a:ext cx="1612900" cy="1006475"/>
          </a:xfrm>
          <a:prstGeom prst="rect">
            <a:avLst/>
          </a:prstGeom>
          <a:noFill/>
          <a:ln w="9525">
            <a:noFill/>
            <a:miter lim="800000"/>
            <a:headEnd/>
            <a:tailEnd/>
          </a:ln>
          <a:effectLst/>
        </p:spPr>
        <p:txBody>
          <a:bodyPr>
            <a:spAutoFit/>
          </a:bodyPr>
          <a:lstStyle/>
          <a:p>
            <a:r>
              <a:rPr lang="en-US" sz="2000" b="1"/>
              <a:t>Schema/</a:t>
            </a:r>
          </a:p>
          <a:p>
            <a:r>
              <a:rPr lang="en-US" sz="2000" b="1"/>
              <a:t>Prior Knowledge</a:t>
            </a:r>
          </a:p>
        </p:txBody>
      </p:sp>
      <p:sp>
        <p:nvSpPr>
          <p:cNvPr id="263176" name="Rectangle 8"/>
          <p:cNvSpPr>
            <a:spLocks noChangeArrowheads="1"/>
          </p:cNvSpPr>
          <p:nvPr/>
        </p:nvSpPr>
        <p:spPr bwMode="auto">
          <a:xfrm>
            <a:off x="3200400" y="3429000"/>
            <a:ext cx="1752600" cy="641350"/>
          </a:xfrm>
          <a:prstGeom prst="rect">
            <a:avLst/>
          </a:prstGeom>
          <a:noFill/>
          <a:ln w="9525">
            <a:noFill/>
            <a:miter lim="800000"/>
            <a:headEnd/>
            <a:tailEnd/>
          </a:ln>
          <a:effectLst/>
        </p:spPr>
        <p:txBody>
          <a:bodyPr>
            <a:spAutoFit/>
          </a:bodyPr>
          <a:lstStyle/>
          <a:p>
            <a:r>
              <a:rPr lang="en-US" b="1"/>
              <a:t>Predicting/</a:t>
            </a:r>
          </a:p>
          <a:p>
            <a:r>
              <a:rPr lang="en-US" b="1"/>
              <a:t>Inferring</a:t>
            </a:r>
          </a:p>
        </p:txBody>
      </p:sp>
      <p:pic>
        <p:nvPicPr>
          <p:cNvPr id="263177" name="Picture 9" descr="MCj03342680000[1]"/>
          <p:cNvPicPr>
            <a:picLocks noGrp="1" noChangeAspect="1" noChangeArrowheads="1"/>
          </p:cNvPicPr>
          <p:nvPr>
            <p:ph sz="half" idx="2"/>
          </p:nvPr>
        </p:nvPicPr>
        <p:blipFill>
          <a:blip r:embed="rId4"/>
          <a:srcRect/>
          <a:stretch>
            <a:fillRect/>
          </a:stretch>
        </p:blipFill>
        <p:spPr>
          <a:xfrm>
            <a:off x="6934200" y="1066800"/>
            <a:ext cx="1814513" cy="1755775"/>
          </a:xfrm>
          <a:noFill/>
          <a:ln/>
        </p:spPr>
      </p:pic>
      <p:sp>
        <p:nvSpPr>
          <p:cNvPr id="263178" name="Rectangle 10"/>
          <p:cNvSpPr>
            <a:spLocks noChangeArrowheads="1"/>
          </p:cNvSpPr>
          <p:nvPr/>
        </p:nvSpPr>
        <p:spPr bwMode="auto">
          <a:xfrm>
            <a:off x="2971800" y="4648200"/>
            <a:ext cx="1905000" cy="396875"/>
          </a:xfrm>
          <a:prstGeom prst="rect">
            <a:avLst/>
          </a:prstGeom>
          <a:noFill/>
          <a:ln w="9525">
            <a:noFill/>
            <a:miter lim="800000"/>
            <a:headEnd/>
            <a:tailEnd/>
          </a:ln>
          <a:effectLst/>
        </p:spPr>
        <p:txBody>
          <a:bodyPr>
            <a:spAutoFit/>
          </a:bodyPr>
          <a:lstStyle/>
          <a:p>
            <a:r>
              <a:rPr lang="en-US" sz="2000" b="1"/>
              <a:t>Summarizing</a:t>
            </a:r>
          </a:p>
        </p:txBody>
      </p:sp>
      <p:sp>
        <p:nvSpPr>
          <p:cNvPr id="263179" name="Rectangle 11"/>
          <p:cNvSpPr>
            <a:spLocks noChangeArrowheads="1"/>
          </p:cNvSpPr>
          <p:nvPr/>
        </p:nvSpPr>
        <p:spPr bwMode="auto">
          <a:xfrm>
            <a:off x="1524000" y="4648200"/>
            <a:ext cx="1600200" cy="701675"/>
          </a:xfrm>
          <a:prstGeom prst="rect">
            <a:avLst/>
          </a:prstGeom>
          <a:noFill/>
          <a:ln w="9525">
            <a:noFill/>
            <a:miter lim="800000"/>
            <a:headEnd/>
            <a:tailEnd/>
          </a:ln>
          <a:effectLst/>
        </p:spPr>
        <p:txBody>
          <a:bodyPr>
            <a:spAutoFit/>
          </a:bodyPr>
          <a:lstStyle/>
          <a:p>
            <a:r>
              <a:rPr lang="en-US" sz="2000" b="1"/>
              <a:t>Asking</a:t>
            </a:r>
          </a:p>
          <a:p>
            <a:r>
              <a:rPr lang="en-US" sz="2000" b="1"/>
              <a:t>Questions</a:t>
            </a: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63178"/>
                                        </p:tgtEl>
                                      </p:cBhvr>
                                    </p:animEffect>
                                    <p:animScale>
                                      <p:cBhvr>
                                        <p:cTn id="7" dur="250" autoRev="1" fill="hold"/>
                                        <p:tgtEl>
                                          <p:spTgt spid="263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p:txBody>
          <a:bodyPr/>
          <a:lstStyle/>
          <a:p>
            <a:r>
              <a:rPr lang="en-US" sz="3800"/>
              <a:t>Summarizing: A definition</a:t>
            </a:r>
            <a:br>
              <a:rPr lang="en-US" sz="3800"/>
            </a:br>
            <a:endParaRPr lang="en-US" sz="3800"/>
          </a:p>
        </p:txBody>
      </p:sp>
      <p:sp>
        <p:nvSpPr>
          <p:cNvPr id="268291" name="Rectangle 3"/>
          <p:cNvSpPr>
            <a:spLocks noGrp="1" noChangeArrowheads="1"/>
          </p:cNvSpPr>
          <p:nvPr>
            <p:ph type="body" idx="1"/>
          </p:nvPr>
        </p:nvSpPr>
        <p:spPr/>
        <p:txBody>
          <a:bodyPr/>
          <a:lstStyle/>
          <a:p>
            <a:pPr>
              <a:lnSpc>
                <a:spcPct val="90000"/>
              </a:lnSpc>
              <a:buFont typeface="Wingdings" pitchFamily="2" charset="2"/>
              <a:buNone/>
            </a:pPr>
            <a:r>
              <a:rPr lang="en-US"/>
              <a:t>   Good readers need to be able to extract information from reading. This information will</a:t>
            </a:r>
          </a:p>
          <a:p>
            <a:pPr>
              <a:lnSpc>
                <a:spcPct val="90000"/>
              </a:lnSpc>
              <a:buFont typeface="Wingdings" pitchFamily="2" charset="2"/>
              <a:buNone/>
            </a:pPr>
            <a:r>
              <a:rPr lang="en-US"/>
              <a:t>   vary depending upon the text structure of the reading material. Some of it will include:</a:t>
            </a:r>
          </a:p>
          <a:p>
            <a:pPr>
              <a:lnSpc>
                <a:spcPct val="90000"/>
              </a:lnSpc>
            </a:pPr>
            <a:r>
              <a:rPr lang="en-US"/>
              <a:t>    main idea          </a:t>
            </a:r>
          </a:p>
          <a:p>
            <a:pPr>
              <a:lnSpc>
                <a:spcPct val="90000"/>
              </a:lnSpc>
            </a:pPr>
            <a:r>
              <a:rPr lang="en-US"/>
              <a:t>    supporting information </a:t>
            </a:r>
          </a:p>
          <a:p>
            <a:pPr>
              <a:lnSpc>
                <a:spcPct val="90000"/>
              </a:lnSpc>
            </a:pPr>
            <a:r>
              <a:rPr lang="en-US"/>
              <a:t>    text structure/ story structure  </a:t>
            </a:r>
          </a:p>
          <a:p>
            <a:pPr>
              <a:lnSpc>
                <a:spcPct val="90000"/>
              </a:lnSpc>
            </a:pPr>
            <a:r>
              <a:rPr lang="en-US"/>
              <a:t>    identifying what ‘s important/what’s not </a:t>
            </a:r>
          </a:p>
          <a:p>
            <a:pPr>
              <a:lnSpc>
                <a:spcPct val="90000"/>
              </a:lnSpc>
            </a:pPr>
            <a:r>
              <a:rPr lang="en-US"/>
              <a:t>    author’s purpose</a:t>
            </a:r>
          </a:p>
          <a:p>
            <a:pPr>
              <a:lnSpc>
                <a:spcPct val="90000"/>
              </a:lnSpc>
            </a:pPr>
            <a:endParaRPr lang="en-US"/>
          </a:p>
          <a:p>
            <a:pPr>
              <a:lnSpc>
                <a:spcPct val="90000"/>
              </a:lnSpc>
              <a:buFont typeface="Wingdings" pitchFamily="2" charset="2"/>
              <a:buNone/>
            </a:pPr>
            <a:endParaRPr lang="en-US"/>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800"/>
              <a:t>Table Talk</a:t>
            </a:r>
            <a:br>
              <a:rPr lang="en-US" sz="3800"/>
            </a:br>
            <a:endParaRPr lang="en-US" sz="3800"/>
          </a:p>
        </p:txBody>
      </p:sp>
      <p:sp>
        <p:nvSpPr>
          <p:cNvPr id="9219" name="Rectangle 3"/>
          <p:cNvSpPr>
            <a:spLocks noGrp="1" noChangeArrowheads="1"/>
          </p:cNvSpPr>
          <p:nvPr>
            <p:ph type="body" idx="1"/>
          </p:nvPr>
        </p:nvSpPr>
        <p:spPr/>
        <p:txBody>
          <a:bodyPr/>
          <a:lstStyle/>
          <a:p>
            <a:pPr>
              <a:buFont typeface="Wingdings" pitchFamily="2" charset="2"/>
              <a:buNone/>
            </a:pPr>
            <a:r>
              <a:rPr lang="en-US"/>
              <a:t>   Discuss the following with your colleagues.</a:t>
            </a:r>
          </a:p>
          <a:p>
            <a:pPr>
              <a:buFont typeface="Wingdings" pitchFamily="2" charset="2"/>
              <a:buNone/>
            </a:pPr>
            <a:r>
              <a:rPr lang="en-US"/>
              <a:t>    What do you do in your classrooms to         INTENTIONALLY teach comprehension in: </a:t>
            </a:r>
          </a:p>
          <a:p>
            <a:r>
              <a:rPr lang="en-US"/>
              <a:t>Small groups</a:t>
            </a:r>
          </a:p>
          <a:p>
            <a:r>
              <a:rPr lang="en-US"/>
              <a:t> A large group</a:t>
            </a:r>
          </a:p>
          <a:p>
            <a:r>
              <a:rPr lang="en-US"/>
              <a:t> One-on-one</a:t>
            </a:r>
          </a:p>
          <a:p>
            <a:r>
              <a:rPr lang="en-US"/>
              <a:t> Special Topics</a:t>
            </a:r>
          </a:p>
          <a:p>
            <a:endParaRPr lang="en-US"/>
          </a:p>
        </p:txBody>
      </p:sp>
      <p:pic>
        <p:nvPicPr>
          <p:cNvPr id="9220" name="Picture 4" descr="MMj01740100000[1]"/>
          <p:cNvPicPr>
            <a:picLocks noChangeAspect="1" noChangeArrowheads="1" noCrop="1"/>
          </p:cNvPicPr>
          <p:nvPr/>
        </p:nvPicPr>
        <p:blipFill>
          <a:blip r:embed="rId4"/>
          <a:srcRect/>
          <a:stretch>
            <a:fillRect/>
          </a:stretch>
        </p:blipFill>
        <p:spPr bwMode="auto">
          <a:xfrm>
            <a:off x="3733800" y="3200400"/>
            <a:ext cx="4724400" cy="3094038"/>
          </a:xfrm>
          <a:prstGeom prst="rect">
            <a:avLst/>
          </a:prstGeom>
          <a:noFill/>
        </p:spPr>
      </p:pic>
    </p:spTree>
  </p:cSld>
  <p:clrMapOvr>
    <a:masterClrMapping/>
  </p:clrMapOvr>
  <p:transition advTm="20000">
    <p:wheel spokes="1"/>
    <p:sndAc>
      <p:stSnd>
        <p:snd r:embed="rId3" name="voltage.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9218"/>
                                        </p:tgtEl>
                                        <p:attrNameLst>
                                          <p:attrName>ppt_x,ppt_y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fade">
                                      <p:cBhvr>
                                        <p:cTn id="11" dur="2000"/>
                                        <p:tgtEl>
                                          <p:spTgt spid="9219">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Effect transition="in" filter="fade">
                                      <p:cBhvr>
                                        <p:cTn id="14" dur="2000"/>
                                        <p:tgtEl>
                                          <p:spTgt spid="9219">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Effect transition="in" filter="fade">
                                      <p:cBhvr>
                                        <p:cTn id="19" dur="1000">
                                          <p:stCondLst>
                                            <p:cond delay="0"/>
                                          </p:stCondLst>
                                        </p:cTn>
                                        <p:tgtEl>
                                          <p:spTgt spid="921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219">
                                            <p:txEl>
                                              <p:pRg st="3" end="3"/>
                                            </p:txEl>
                                          </p:spTgt>
                                        </p:tgtEl>
                                        <p:attrNameLst>
                                          <p:attrName>style.visibility</p:attrName>
                                        </p:attrNameLst>
                                      </p:cBhvr>
                                      <p:to>
                                        <p:strVal val="visible"/>
                                      </p:to>
                                    </p:set>
                                    <p:animEffect transition="in" filter="fade">
                                      <p:cBhvr>
                                        <p:cTn id="24" dur="1000">
                                          <p:stCondLst>
                                            <p:cond delay="0"/>
                                          </p:stCondLst>
                                        </p:cTn>
                                        <p:tgtEl>
                                          <p:spTgt spid="9219">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219">
                                            <p:txEl>
                                              <p:pRg st="4" end="4"/>
                                            </p:txEl>
                                          </p:spTgt>
                                        </p:tgtEl>
                                        <p:attrNameLst>
                                          <p:attrName>style.visibility</p:attrName>
                                        </p:attrNameLst>
                                      </p:cBhvr>
                                      <p:to>
                                        <p:strVal val="visible"/>
                                      </p:to>
                                    </p:set>
                                    <p:animEffect transition="in" filter="fade">
                                      <p:cBhvr>
                                        <p:cTn id="29" dur="1000">
                                          <p:stCondLst>
                                            <p:cond delay="0"/>
                                          </p:stCondLst>
                                        </p:cTn>
                                        <p:tgtEl>
                                          <p:spTgt spid="9219">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219">
                                            <p:txEl>
                                              <p:pRg st="5" end="5"/>
                                            </p:txEl>
                                          </p:spTgt>
                                        </p:tgtEl>
                                        <p:attrNameLst>
                                          <p:attrName>style.visibility</p:attrName>
                                        </p:attrNameLst>
                                      </p:cBhvr>
                                      <p:to>
                                        <p:strVal val="visible"/>
                                      </p:to>
                                    </p:set>
                                    <p:animEffect transition="in" filter="fade">
                                      <p:cBhvr>
                                        <p:cTn id="34" dur="1000">
                                          <p:stCondLst>
                                            <p:cond delay="0"/>
                                          </p:stCondLst>
                                        </p:cTn>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r>
              <a:rPr lang="en-US" sz="4000" b="1"/>
              <a:t>Summarizing/ Determining What’s Important in Text</a:t>
            </a:r>
          </a:p>
        </p:txBody>
      </p:sp>
      <p:sp>
        <p:nvSpPr>
          <p:cNvPr id="265220" name="Rectangle 4"/>
          <p:cNvSpPr>
            <a:spLocks noGrp="1" noChangeArrowheads="1"/>
          </p:cNvSpPr>
          <p:nvPr>
            <p:ph type="body" sz="half" idx="1"/>
          </p:nvPr>
        </p:nvSpPr>
        <p:spPr/>
        <p:txBody>
          <a:bodyPr/>
          <a:lstStyle/>
          <a:p>
            <a:pPr>
              <a:lnSpc>
                <a:spcPct val="90000"/>
              </a:lnSpc>
            </a:pPr>
            <a:r>
              <a:rPr lang="en-US" sz="2600" b="1" i="1" u="sng"/>
              <a:t>Fiction Summaries</a:t>
            </a:r>
            <a:r>
              <a:rPr lang="en-US" sz="2600"/>
              <a:t> </a:t>
            </a:r>
          </a:p>
          <a:p>
            <a:pPr>
              <a:lnSpc>
                <a:spcPct val="90000"/>
              </a:lnSpc>
              <a:buFont typeface="Wingdings" pitchFamily="2" charset="2"/>
              <a:buNone/>
            </a:pPr>
            <a:r>
              <a:rPr lang="en-US" sz="2600"/>
              <a:t>    Can be supported by </a:t>
            </a:r>
          </a:p>
          <a:p>
            <a:pPr>
              <a:lnSpc>
                <a:spcPct val="90000"/>
              </a:lnSpc>
              <a:buFont typeface="Wingdings" pitchFamily="2" charset="2"/>
              <a:buNone/>
            </a:pPr>
            <a:r>
              <a:rPr lang="en-US" sz="2600"/>
              <a:t>     modeling using genre</a:t>
            </a:r>
          </a:p>
          <a:p>
            <a:pPr>
              <a:lnSpc>
                <a:spcPct val="90000"/>
              </a:lnSpc>
              <a:buFont typeface="Wingdings" pitchFamily="2" charset="2"/>
              <a:buNone/>
            </a:pPr>
            <a:r>
              <a:rPr lang="en-US" sz="2600"/>
              <a:t>     and story structure.</a:t>
            </a:r>
          </a:p>
          <a:p>
            <a:pPr>
              <a:lnSpc>
                <a:spcPct val="90000"/>
              </a:lnSpc>
              <a:buFont typeface="Wingdings" pitchFamily="2" charset="2"/>
              <a:buNone/>
            </a:pPr>
            <a:r>
              <a:rPr lang="en-US" sz="2600"/>
              <a:t>    Genre</a:t>
            </a:r>
          </a:p>
          <a:p>
            <a:pPr>
              <a:lnSpc>
                <a:spcPct val="90000"/>
              </a:lnSpc>
              <a:buFont typeface="Wingdings" pitchFamily="2" charset="2"/>
              <a:buNone/>
            </a:pPr>
            <a:r>
              <a:rPr lang="en-US" sz="2600"/>
              <a:t>    Setting</a:t>
            </a:r>
          </a:p>
          <a:p>
            <a:pPr>
              <a:lnSpc>
                <a:spcPct val="90000"/>
              </a:lnSpc>
              <a:buFont typeface="Wingdings" pitchFamily="2" charset="2"/>
              <a:buNone/>
            </a:pPr>
            <a:r>
              <a:rPr lang="en-US" sz="2600"/>
              <a:t>    Characters</a:t>
            </a:r>
          </a:p>
          <a:p>
            <a:pPr>
              <a:lnSpc>
                <a:spcPct val="90000"/>
              </a:lnSpc>
              <a:buFont typeface="Wingdings" pitchFamily="2" charset="2"/>
              <a:buNone/>
            </a:pPr>
            <a:r>
              <a:rPr lang="en-US" sz="2600"/>
              <a:t>     Problem</a:t>
            </a:r>
          </a:p>
          <a:p>
            <a:pPr>
              <a:lnSpc>
                <a:spcPct val="90000"/>
              </a:lnSpc>
              <a:buFont typeface="Wingdings" pitchFamily="2" charset="2"/>
              <a:buNone/>
            </a:pPr>
            <a:r>
              <a:rPr lang="en-US" sz="2600"/>
              <a:t>     Events</a:t>
            </a:r>
          </a:p>
          <a:p>
            <a:pPr>
              <a:lnSpc>
                <a:spcPct val="90000"/>
              </a:lnSpc>
              <a:buFont typeface="Wingdings" pitchFamily="2" charset="2"/>
              <a:buNone/>
            </a:pPr>
            <a:r>
              <a:rPr lang="en-US" sz="2600"/>
              <a:t>     Solution</a:t>
            </a:r>
          </a:p>
        </p:txBody>
      </p:sp>
      <p:sp>
        <p:nvSpPr>
          <p:cNvPr id="265221" name="Rectangle 5"/>
          <p:cNvSpPr>
            <a:spLocks noGrp="1" noChangeArrowheads="1"/>
          </p:cNvSpPr>
          <p:nvPr>
            <p:ph type="body" sz="half" idx="2"/>
          </p:nvPr>
        </p:nvSpPr>
        <p:spPr/>
        <p:txBody>
          <a:bodyPr/>
          <a:lstStyle/>
          <a:p>
            <a:pPr>
              <a:lnSpc>
                <a:spcPct val="90000"/>
              </a:lnSpc>
            </a:pPr>
            <a:r>
              <a:rPr lang="en-US" sz="2600" b="1" i="1" u="sng"/>
              <a:t>Non-Fiction</a:t>
            </a:r>
          </a:p>
          <a:p>
            <a:pPr>
              <a:lnSpc>
                <a:spcPct val="90000"/>
              </a:lnSpc>
              <a:buFont typeface="Wingdings" pitchFamily="2" charset="2"/>
              <a:buNone/>
            </a:pPr>
            <a:r>
              <a:rPr lang="en-US" sz="2600"/>
              <a:t>    Reader need to identify text structure supports.</a:t>
            </a:r>
          </a:p>
          <a:p>
            <a:pPr>
              <a:lnSpc>
                <a:spcPct val="90000"/>
              </a:lnSpc>
              <a:buFont typeface="Wingdings" pitchFamily="2" charset="2"/>
              <a:buNone/>
            </a:pPr>
            <a:r>
              <a:rPr lang="en-US" sz="2600"/>
              <a:t>   Author’s purpose:</a:t>
            </a:r>
          </a:p>
          <a:p>
            <a:pPr>
              <a:lnSpc>
                <a:spcPct val="90000"/>
              </a:lnSpc>
              <a:buFont typeface="Wingdings" pitchFamily="2" charset="2"/>
              <a:buNone/>
            </a:pPr>
            <a:r>
              <a:rPr lang="en-US" sz="2600"/>
              <a:t>   Chapter titles</a:t>
            </a:r>
          </a:p>
          <a:p>
            <a:pPr>
              <a:lnSpc>
                <a:spcPct val="90000"/>
              </a:lnSpc>
              <a:buFont typeface="Wingdings" pitchFamily="2" charset="2"/>
              <a:buNone/>
            </a:pPr>
            <a:r>
              <a:rPr lang="en-US" sz="2600"/>
              <a:t>   Headings</a:t>
            </a:r>
          </a:p>
          <a:p>
            <a:pPr>
              <a:lnSpc>
                <a:spcPct val="90000"/>
              </a:lnSpc>
              <a:buFont typeface="Wingdings" pitchFamily="2" charset="2"/>
              <a:buNone/>
            </a:pPr>
            <a:r>
              <a:rPr lang="en-US" sz="2600"/>
              <a:t>   Captions</a:t>
            </a:r>
          </a:p>
          <a:p>
            <a:pPr>
              <a:lnSpc>
                <a:spcPct val="90000"/>
              </a:lnSpc>
              <a:buFont typeface="Wingdings" pitchFamily="2" charset="2"/>
              <a:buNone/>
            </a:pPr>
            <a:r>
              <a:rPr lang="en-US" sz="2600"/>
              <a:t>   Text Structure</a:t>
            </a:r>
          </a:p>
        </p:txBody>
      </p:sp>
      <p:pic>
        <p:nvPicPr>
          <p:cNvPr id="265223" name="Picture 7" descr="MCj02404010000[1]"/>
          <p:cNvPicPr>
            <a:picLocks noChangeAspect="1" noChangeArrowheads="1"/>
          </p:cNvPicPr>
          <p:nvPr/>
        </p:nvPicPr>
        <p:blipFill>
          <a:blip r:embed="rId4"/>
          <a:srcRect/>
          <a:stretch>
            <a:fillRect/>
          </a:stretch>
        </p:blipFill>
        <p:spPr bwMode="auto">
          <a:xfrm>
            <a:off x="2743200" y="4440238"/>
            <a:ext cx="1878013" cy="1600200"/>
          </a:xfrm>
          <a:prstGeom prst="rect">
            <a:avLst/>
          </a:prstGeom>
          <a:noFill/>
        </p:spPr>
      </p:pic>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sz="2800"/>
              <a:t>Classroom Practices to Foster Summarizing</a:t>
            </a:r>
          </a:p>
        </p:txBody>
      </p:sp>
      <p:sp>
        <p:nvSpPr>
          <p:cNvPr id="269315" name="Rectangle 3"/>
          <p:cNvSpPr>
            <a:spLocks noGrp="1" noChangeArrowheads="1"/>
          </p:cNvSpPr>
          <p:nvPr>
            <p:ph type="body" idx="1"/>
          </p:nvPr>
        </p:nvSpPr>
        <p:spPr/>
        <p:txBody>
          <a:bodyPr/>
          <a:lstStyle/>
          <a:p>
            <a:pPr marL="571500" indent="-571500">
              <a:buFont typeface="Wingdings" pitchFamily="2" charset="2"/>
              <a:buAutoNum type="arabicPeriod"/>
            </a:pPr>
            <a:r>
              <a:rPr lang="en-US"/>
              <a:t>THIEVES strategy for non-fiction</a:t>
            </a:r>
          </a:p>
          <a:p>
            <a:pPr marL="571500" indent="-571500">
              <a:buFont typeface="Wingdings" pitchFamily="2" charset="2"/>
              <a:buAutoNum type="arabicPeriod"/>
            </a:pPr>
            <a:r>
              <a:rPr lang="en-US"/>
              <a:t>Graphic organizers to help categorize</a:t>
            </a:r>
          </a:p>
          <a:p>
            <a:pPr marL="571500" indent="-571500">
              <a:buFont typeface="Wingdings" pitchFamily="2" charset="2"/>
              <a:buAutoNum type="arabicPeriod"/>
            </a:pPr>
            <a:r>
              <a:rPr lang="en-US"/>
              <a:t>Modeling through think alouds how to arrive at a summary</a:t>
            </a:r>
          </a:p>
          <a:p>
            <a:pPr marL="571500" indent="-571500">
              <a:buFont typeface="Wingdings" pitchFamily="2" charset="2"/>
              <a:buAutoNum type="arabicPeriod"/>
            </a:pPr>
            <a:r>
              <a:rPr lang="en-US"/>
              <a:t>V.I.P. strategy</a:t>
            </a: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Tips for Think Alouds</a:t>
            </a:r>
          </a:p>
        </p:txBody>
      </p:sp>
      <p:pic>
        <p:nvPicPr>
          <p:cNvPr id="43011" name="Picture 3" descr="post-it_yellow"/>
          <p:cNvPicPr>
            <a:picLocks noChangeAspect="1" noChangeArrowheads="1"/>
          </p:cNvPicPr>
          <p:nvPr/>
        </p:nvPicPr>
        <p:blipFill>
          <a:blip r:embed="rId4"/>
          <a:srcRect/>
          <a:stretch>
            <a:fillRect/>
          </a:stretch>
        </p:blipFill>
        <p:spPr bwMode="auto">
          <a:xfrm>
            <a:off x="2209800" y="1030288"/>
            <a:ext cx="5791200" cy="5411787"/>
          </a:xfrm>
          <a:prstGeom prst="rect">
            <a:avLst/>
          </a:prstGeom>
          <a:noFill/>
        </p:spPr>
      </p:pic>
      <p:sp>
        <p:nvSpPr>
          <p:cNvPr id="43012" name="Rectangle 4"/>
          <p:cNvSpPr>
            <a:spLocks noChangeArrowheads="1"/>
          </p:cNvSpPr>
          <p:nvPr/>
        </p:nvSpPr>
        <p:spPr bwMode="auto">
          <a:xfrm rot="-341525">
            <a:off x="2701925" y="2081213"/>
            <a:ext cx="4800600" cy="3429000"/>
          </a:xfrm>
          <a:prstGeom prst="rect">
            <a:avLst/>
          </a:prstGeom>
          <a:noFill/>
          <a:ln w="9525">
            <a:noFill/>
            <a:miter lim="800000"/>
            <a:headEnd/>
            <a:tailEnd/>
          </a:ln>
          <a:effectLst/>
        </p:spPr>
        <p:txBody>
          <a:bodyPr>
            <a:spAutoFit/>
          </a:bodyPr>
          <a:lstStyle/>
          <a:p>
            <a:pPr marL="457200" indent="-287338" algn="l" eaLnBrk="1" hangingPunct="1">
              <a:lnSpc>
                <a:spcPct val="120000"/>
              </a:lnSpc>
            </a:pPr>
            <a:endParaRPr lang="en-US" sz="2000" b="1">
              <a:latin typeface="Optima" pitchFamily="34" charset="0"/>
              <a:cs typeface="Arial" charset="0"/>
            </a:endParaRPr>
          </a:p>
          <a:p>
            <a:pPr marL="457200" indent="-287338" algn="l" eaLnBrk="1" hangingPunct="1">
              <a:lnSpc>
                <a:spcPct val="120000"/>
              </a:lnSpc>
              <a:buFont typeface="Times" pitchFamily="18" charset="0"/>
              <a:buChar char="•"/>
            </a:pPr>
            <a:r>
              <a:rPr lang="en-US" b="1">
                <a:latin typeface="Optima" pitchFamily="34" charset="0"/>
                <a:cs typeface="Arial" charset="0"/>
              </a:rPr>
              <a:t>Always remember to name the strategy, define the strategy, and use the strategy.</a:t>
            </a:r>
          </a:p>
          <a:p>
            <a:pPr marL="457200" indent="-287338" algn="l" eaLnBrk="1" hangingPunct="1">
              <a:lnSpc>
                <a:spcPct val="120000"/>
              </a:lnSpc>
              <a:buFont typeface="Times" pitchFamily="18" charset="0"/>
              <a:buChar char="•"/>
            </a:pPr>
            <a:r>
              <a:rPr lang="en-US" b="1">
                <a:latin typeface="Optima" pitchFamily="34" charset="0"/>
                <a:cs typeface="Arial" charset="0"/>
              </a:rPr>
              <a:t>Use and model the strategy in a natural, authentic way.</a:t>
            </a:r>
          </a:p>
          <a:p>
            <a:pPr marL="457200" indent="-287338" algn="l" eaLnBrk="1" hangingPunct="1">
              <a:lnSpc>
                <a:spcPct val="120000"/>
              </a:lnSpc>
              <a:buFont typeface="Times" pitchFamily="18" charset="0"/>
              <a:buChar char="•"/>
            </a:pPr>
            <a:r>
              <a:rPr lang="en-US" b="1">
                <a:latin typeface="Optima" pitchFamily="34" charset="0"/>
                <a:cs typeface="Arial" charset="0"/>
              </a:rPr>
              <a:t>Prompt and motivate students to use other strategies.</a:t>
            </a:r>
          </a:p>
          <a:p>
            <a:pPr marL="457200" indent="-287338" algn="l" eaLnBrk="1" hangingPunct="1">
              <a:lnSpc>
                <a:spcPct val="120000"/>
              </a:lnSpc>
              <a:buFont typeface="Times" pitchFamily="18" charset="0"/>
              <a:buChar char="•"/>
            </a:pPr>
            <a:r>
              <a:rPr lang="en-US" b="1">
                <a:latin typeface="Optima" pitchFamily="34" charset="0"/>
                <a:cs typeface="Arial" charset="0"/>
              </a:rPr>
              <a:t>Gradually turn the responsibility over to students.</a:t>
            </a:r>
          </a:p>
          <a:p>
            <a:pPr marL="457200" indent="-287338" algn="l" eaLnBrk="1" hangingPunct="1">
              <a:lnSpc>
                <a:spcPct val="120000"/>
              </a:lnSpc>
              <a:buFont typeface="Times" pitchFamily="18" charset="0"/>
              <a:buChar char="•"/>
            </a:pPr>
            <a:endParaRPr lang="en-US" b="1">
              <a:latin typeface="Optima" pitchFamily="34" charset="0"/>
              <a:cs typeface="Arial" charset="0"/>
            </a:endParaRPr>
          </a:p>
        </p:txBody>
      </p:sp>
    </p:spTree>
  </p:cSld>
  <p:clrMapOvr>
    <a:masterClrMapping/>
  </p:clrMapOvr>
  <p:transition spd="slow">
    <p:sndAc>
      <p:stSnd>
        <p:snd r:embed="rId3" name="drumroll.wav" builtIn="1"/>
      </p:stSnd>
    </p:sndAc>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r>
              <a:rPr lang="en-US" sz="3400"/>
              <a:t>Connecting All the Pieces to Improve Comprehension</a:t>
            </a:r>
            <a:endParaRPr lang="en-US"/>
          </a:p>
        </p:txBody>
      </p:sp>
      <p:sp>
        <p:nvSpPr>
          <p:cNvPr id="304131" name="Rectangle 3"/>
          <p:cNvSpPr>
            <a:spLocks noGrp="1" noChangeArrowheads="1"/>
          </p:cNvSpPr>
          <p:nvPr>
            <p:ph type="body" sz="half" idx="1"/>
          </p:nvPr>
        </p:nvSpPr>
        <p:spPr/>
        <p:txBody>
          <a:bodyPr/>
          <a:lstStyle/>
          <a:p>
            <a:endParaRPr lang="en-US" sz="2600"/>
          </a:p>
          <a:p>
            <a:endParaRPr lang="en-US" sz="2600"/>
          </a:p>
        </p:txBody>
      </p:sp>
      <p:pic>
        <p:nvPicPr>
          <p:cNvPr id="304132" name="Picture 4"/>
          <p:cNvPicPr>
            <a:picLocks noChangeAspect="1" noChangeArrowheads="1"/>
          </p:cNvPicPr>
          <p:nvPr/>
        </p:nvPicPr>
        <p:blipFill>
          <a:blip r:embed="rId3"/>
          <a:srcRect/>
          <a:stretch>
            <a:fillRect/>
          </a:stretch>
        </p:blipFill>
        <p:spPr bwMode="auto">
          <a:xfrm>
            <a:off x="1447800" y="2209800"/>
            <a:ext cx="5715000" cy="3863975"/>
          </a:xfrm>
          <a:prstGeom prst="rect">
            <a:avLst/>
          </a:prstGeom>
          <a:noFill/>
        </p:spPr>
      </p:pic>
      <p:sp>
        <p:nvSpPr>
          <p:cNvPr id="304133" name="Text Box 5"/>
          <p:cNvSpPr txBox="1">
            <a:spLocks noChangeArrowheads="1"/>
          </p:cNvSpPr>
          <p:nvPr/>
        </p:nvSpPr>
        <p:spPr bwMode="auto">
          <a:xfrm>
            <a:off x="1992313" y="2982913"/>
            <a:ext cx="1198562" cy="396875"/>
          </a:xfrm>
          <a:prstGeom prst="rect">
            <a:avLst/>
          </a:prstGeom>
          <a:noFill/>
          <a:ln w="9525">
            <a:noFill/>
            <a:miter lim="800000"/>
            <a:headEnd/>
            <a:tailEnd/>
          </a:ln>
          <a:effectLst/>
        </p:spPr>
        <p:txBody>
          <a:bodyPr wrap="none">
            <a:spAutoFit/>
          </a:bodyPr>
          <a:lstStyle/>
          <a:p>
            <a:r>
              <a:rPr lang="en-US" sz="2000" b="1"/>
              <a:t>Fix-it Up</a:t>
            </a:r>
          </a:p>
        </p:txBody>
      </p:sp>
      <p:sp>
        <p:nvSpPr>
          <p:cNvPr id="304134" name="Rectangle 6"/>
          <p:cNvSpPr>
            <a:spLocks noChangeArrowheads="1"/>
          </p:cNvSpPr>
          <p:nvPr/>
        </p:nvSpPr>
        <p:spPr bwMode="auto">
          <a:xfrm>
            <a:off x="4479925" y="3246438"/>
            <a:ext cx="184150" cy="366712"/>
          </a:xfrm>
          <a:prstGeom prst="rect">
            <a:avLst/>
          </a:prstGeom>
          <a:noFill/>
          <a:ln w="9525">
            <a:noFill/>
            <a:miter lim="800000"/>
            <a:headEnd/>
            <a:tailEnd/>
          </a:ln>
          <a:effectLst/>
        </p:spPr>
        <p:txBody>
          <a:bodyPr wrap="none">
            <a:spAutoFit/>
          </a:bodyPr>
          <a:lstStyle/>
          <a:p>
            <a:endParaRPr lang="en-US"/>
          </a:p>
        </p:txBody>
      </p:sp>
      <p:sp>
        <p:nvSpPr>
          <p:cNvPr id="304135" name="Rectangle 7"/>
          <p:cNvSpPr>
            <a:spLocks noChangeArrowheads="1"/>
          </p:cNvSpPr>
          <p:nvPr/>
        </p:nvSpPr>
        <p:spPr bwMode="auto">
          <a:xfrm>
            <a:off x="5334000" y="2743200"/>
            <a:ext cx="1612900" cy="1006475"/>
          </a:xfrm>
          <a:prstGeom prst="rect">
            <a:avLst/>
          </a:prstGeom>
          <a:noFill/>
          <a:ln w="9525">
            <a:noFill/>
            <a:miter lim="800000"/>
            <a:headEnd/>
            <a:tailEnd/>
          </a:ln>
          <a:effectLst/>
        </p:spPr>
        <p:txBody>
          <a:bodyPr>
            <a:spAutoFit/>
          </a:bodyPr>
          <a:lstStyle/>
          <a:p>
            <a:r>
              <a:rPr lang="en-US" sz="2000" b="1"/>
              <a:t>Schema/</a:t>
            </a:r>
          </a:p>
          <a:p>
            <a:r>
              <a:rPr lang="en-US" sz="2000" b="1"/>
              <a:t>Prior Knowledge</a:t>
            </a:r>
          </a:p>
        </p:txBody>
      </p:sp>
      <p:sp>
        <p:nvSpPr>
          <p:cNvPr id="304136" name="Rectangle 8"/>
          <p:cNvSpPr>
            <a:spLocks noChangeArrowheads="1"/>
          </p:cNvSpPr>
          <p:nvPr/>
        </p:nvSpPr>
        <p:spPr bwMode="auto">
          <a:xfrm>
            <a:off x="3200400" y="3429000"/>
            <a:ext cx="1752600" cy="641350"/>
          </a:xfrm>
          <a:prstGeom prst="rect">
            <a:avLst/>
          </a:prstGeom>
          <a:noFill/>
          <a:ln w="9525">
            <a:noFill/>
            <a:miter lim="800000"/>
            <a:headEnd/>
            <a:tailEnd/>
          </a:ln>
          <a:effectLst/>
        </p:spPr>
        <p:txBody>
          <a:bodyPr>
            <a:spAutoFit/>
          </a:bodyPr>
          <a:lstStyle/>
          <a:p>
            <a:r>
              <a:rPr lang="en-US" b="1"/>
              <a:t>Predicting/</a:t>
            </a:r>
          </a:p>
          <a:p>
            <a:r>
              <a:rPr lang="en-US" b="1"/>
              <a:t>Inferring</a:t>
            </a:r>
          </a:p>
        </p:txBody>
      </p:sp>
      <p:pic>
        <p:nvPicPr>
          <p:cNvPr id="304137" name="Picture 9" descr="MCj03342680000[1]"/>
          <p:cNvPicPr>
            <a:picLocks noGrp="1" noChangeAspect="1" noChangeArrowheads="1"/>
          </p:cNvPicPr>
          <p:nvPr>
            <p:ph sz="half" idx="2"/>
          </p:nvPr>
        </p:nvPicPr>
        <p:blipFill>
          <a:blip r:embed="rId4"/>
          <a:srcRect/>
          <a:stretch>
            <a:fillRect/>
          </a:stretch>
        </p:blipFill>
        <p:spPr>
          <a:xfrm>
            <a:off x="6934200" y="1066800"/>
            <a:ext cx="1814513" cy="1755775"/>
          </a:xfrm>
          <a:noFill/>
          <a:ln/>
        </p:spPr>
      </p:pic>
      <p:sp>
        <p:nvSpPr>
          <p:cNvPr id="304138" name="Rectangle 10"/>
          <p:cNvSpPr>
            <a:spLocks noChangeArrowheads="1"/>
          </p:cNvSpPr>
          <p:nvPr/>
        </p:nvSpPr>
        <p:spPr bwMode="auto">
          <a:xfrm>
            <a:off x="2971800" y="4648200"/>
            <a:ext cx="1905000" cy="396875"/>
          </a:xfrm>
          <a:prstGeom prst="rect">
            <a:avLst/>
          </a:prstGeom>
          <a:noFill/>
          <a:ln w="9525">
            <a:noFill/>
            <a:miter lim="800000"/>
            <a:headEnd/>
            <a:tailEnd/>
          </a:ln>
          <a:effectLst/>
        </p:spPr>
        <p:txBody>
          <a:bodyPr>
            <a:spAutoFit/>
          </a:bodyPr>
          <a:lstStyle/>
          <a:p>
            <a:r>
              <a:rPr lang="en-US" sz="2000" b="1"/>
              <a:t>Summarizing</a:t>
            </a:r>
          </a:p>
        </p:txBody>
      </p:sp>
      <p:sp>
        <p:nvSpPr>
          <p:cNvPr id="304139" name="Rectangle 11"/>
          <p:cNvSpPr>
            <a:spLocks noChangeArrowheads="1"/>
          </p:cNvSpPr>
          <p:nvPr/>
        </p:nvSpPr>
        <p:spPr bwMode="auto">
          <a:xfrm>
            <a:off x="1524000" y="4648200"/>
            <a:ext cx="1600200" cy="701675"/>
          </a:xfrm>
          <a:prstGeom prst="rect">
            <a:avLst/>
          </a:prstGeom>
          <a:noFill/>
          <a:ln w="9525">
            <a:noFill/>
            <a:miter lim="800000"/>
            <a:headEnd/>
            <a:tailEnd/>
          </a:ln>
          <a:effectLst/>
        </p:spPr>
        <p:txBody>
          <a:bodyPr>
            <a:spAutoFit/>
          </a:bodyPr>
          <a:lstStyle/>
          <a:p>
            <a:r>
              <a:rPr lang="en-US" sz="2000" b="1"/>
              <a:t>Asking</a:t>
            </a:r>
          </a:p>
          <a:p>
            <a:r>
              <a:rPr lang="en-US" sz="2000" b="1"/>
              <a:t>Questions</a:t>
            </a:r>
          </a:p>
        </p:txBody>
      </p:sp>
      <p:sp>
        <p:nvSpPr>
          <p:cNvPr id="304140" name="Rectangle 12"/>
          <p:cNvSpPr>
            <a:spLocks noChangeArrowheads="1"/>
          </p:cNvSpPr>
          <p:nvPr/>
        </p:nvSpPr>
        <p:spPr bwMode="auto">
          <a:xfrm>
            <a:off x="5486400" y="4724400"/>
            <a:ext cx="1377950" cy="366713"/>
          </a:xfrm>
          <a:prstGeom prst="rect">
            <a:avLst/>
          </a:prstGeom>
          <a:noFill/>
          <a:ln w="9525">
            <a:noFill/>
            <a:miter lim="800000"/>
            <a:headEnd/>
            <a:tailEnd/>
          </a:ln>
          <a:effectLst/>
        </p:spPr>
        <p:txBody>
          <a:bodyPr wrap="none">
            <a:spAutoFit/>
          </a:bodyPr>
          <a:lstStyle/>
          <a:p>
            <a:r>
              <a:rPr lang="en-US" b="1"/>
              <a:t>Visualizing</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04140">
                                            <p:txEl>
                                              <p:pRg st="0" end="0"/>
                                            </p:txEl>
                                          </p:spTgt>
                                        </p:tgtEl>
                                      </p:cBhvr>
                                    </p:animEffect>
                                    <p:animScale>
                                      <p:cBhvr>
                                        <p:cTn id="7" dur="250" autoRev="1" fill="hold"/>
                                        <p:tgtEl>
                                          <p:spTgt spid="304140">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r>
              <a:rPr lang="en-US"/>
              <a:t>Visualizing /Creating Mental Images </a:t>
            </a:r>
          </a:p>
        </p:txBody>
      </p:sp>
      <p:sp>
        <p:nvSpPr>
          <p:cNvPr id="266243" name="Rectangle 3"/>
          <p:cNvSpPr>
            <a:spLocks noGrp="1" noChangeArrowheads="1"/>
          </p:cNvSpPr>
          <p:nvPr>
            <p:ph type="body" idx="1"/>
          </p:nvPr>
        </p:nvSpPr>
        <p:spPr/>
        <p:txBody>
          <a:bodyPr/>
          <a:lstStyle/>
          <a:p>
            <a:r>
              <a:rPr lang="en-US"/>
              <a:t>Read Alouds can be a great source for putting in this strategy. </a:t>
            </a:r>
          </a:p>
          <a:p>
            <a:r>
              <a:rPr lang="en-US"/>
              <a:t>Don’t use the accompanying picture for the first read through and allow the children to draw what they see in the “movie in their minds.” Discuss how making mental pictures is one of the powerful ways to help them understand a story.</a:t>
            </a:r>
          </a:p>
          <a:p>
            <a:pPr>
              <a:buFont typeface="Wingdings" pitchFamily="2" charset="2"/>
              <a:buNone/>
            </a:pPr>
            <a:r>
              <a:rPr lang="en-US"/>
              <a:t> </a:t>
            </a:r>
          </a:p>
        </p:txBody>
      </p:sp>
    </p:spTree>
  </p:cSld>
  <p:clrMapOvr>
    <a:masterClrMapping/>
  </p:clrMapOvr>
  <p:transition spd="slow">
    <p:diamon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1143000" y="533400"/>
            <a:ext cx="7086600" cy="838200"/>
          </a:xfrm>
        </p:spPr>
        <p:txBody>
          <a:bodyPr/>
          <a:lstStyle/>
          <a:p>
            <a:r>
              <a:rPr lang="en-US" sz="4000"/>
              <a:t>Connecting Comprehension to Houghton Mifflin’s Pieces</a:t>
            </a:r>
          </a:p>
        </p:txBody>
      </p:sp>
      <p:pic>
        <p:nvPicPr>
          <p:cNvPr id="34819" name="Picture 3" descr="HMR_puzzle_strategies"/>
          <p:cNvPicPr>
            <a:picLocks noChangeAspect="1" noChangeArrowheads="1"/>
          </p:cNvPicPr>
          <p:nvPr/>
        </p:nvPicPr>
        <p:blipFill>
          <a:blip r:embed="rId4" cstate="print"/>
          <a:srcRect/>
          <a:stretch>
            <a:fillRect/>
          </a:stretch>
        </p:blipFill>
        <p:spPr bwMode="auto">
          <a:xfrm>
            <a:off x="1752600" y="1828800"/>
            <a:ext cx="6629400" cy="4475163"/>
          </a:xfrm>
          <a:prstGeom prst="rect">
            <a:avLst/>
          </a:prstGeom>
          <a:noFill/>
        </p:spPr>
      </p:pic>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en-US"/>
              <a:t> Good Reader’s Checklist</a:t>
            </a:r>
          </a:p>
        </p:txBody>
      </p:sp>
      <p:sp>
        <p:nvSpPr>
          <p:cNvPr id="314371" name="Rectangle 3"/>
          <p:cNvSpPr>
            <a:spLocks noGrp="1" noChangeArrowheads="1"/>
          </p:cNvSpPr>
          <p:nvPr>
            <p:ph type="body" idx="1"/>
          </p:nvPr>
        </p:nvSpPr>
        <p:spPr/>
        <p:txBody>
          <a:bodyPr/>
          <a:lstStyle/>
          <a:p>
            <a:pPr>
              <a:lnSpc>
                <a:spcPct val="90000"/>
              </a:lnSpc>
            </a:pPr>
            <a:r>
              <a:rPr lang="en-US" sz="2100"/>
              <a:t>Develop a broad background</a:t>
            </a:r>
          </a:p>
          <a:p>
            <a:pPr>
              <a:lnSpc>
                <a:spcPct val="90000"/>
              </a:lnSpc>
            </a:pPr>
            <a:r>
              <a:rPr lang="en-US" sz="2100"/>
              <a:t>Know the structure of paragraphs</a:t>
            </a:r>
          </a:p>
          <a:p>
            <a:pPr>
              <a:lnSpc>
                <a:spcPct val="90000"/>
              </a:lnSpc>
            </a:pPr>
            <a:r>
              <a:rPr lang="en-US" sz="2100"/>
              <a:t>Identify the type of reasoning </a:t>
            </a:r>
          </a:p>
          <a:p>
            <a:pPr>
              <a:lnSpc>
                <a:spcPct val="90000"/>
              </a:lnSpc>
              <a:buFont typeface="Wingdings" pitchFamily="2" charset="2"/>
              <a:buNone/>
            </a:pPr>
            <a:r>
              <a:rPr lang="en-US" sz="2100"/>
              <a:t>   cause/effect   induction/deduction</a:t>
            </a:r>
          </a:p>
          <a:p>
            <a:pPr>
              <a:lnSpc>
                <a:spcPct val="90000"/>
              </a:lnSpc>
            </a:pPr>
            <a:r>
              <a:rPr lang="en-US" sz="2100"/>
              <a:t>Anticipate and predict</a:t>
            </a:r>
          </a:p>
          <a:p>
            <a:pPr>
              <a:lnSpc>
                <a:spcPct val="90000"/>
              </a:lnSpc>
            </a:pPr>
            <a:r>
              <a:rPr lang="en-US" sz="2100"/>
              <a:t>Look for organization: serial, chronologically, logically</a:t>
            </a:r>
          </a:p>
          <a:p>
            <a:pPr>
              <a:lnSpc>
                <a:spcPct val="90000"/>
              </a:lnSpc>
            </a:pPr>
            <a:r>
              <a:rPr lang="en-US" sz="2100"/>
              <a:t>Create motivation and interest</a:t>
            </a:r>
          </a:p>
          <a:p>
            <a:pPr>
              <a:lnSpc>
                <a:spcPct val="90000"/>
              </a:lnSpc>
            </a:pPr>
            <a:r>
              <a:rPr lang="en-US" sz="2100"/>
              <a:t>Highlight, summarize and review</a:t>
            </a:r>
          </a:p>
          <a:p>
            <a:pPr>
              <a:lnSpc>
                <a:spcPct val="90000"/>
              </a:lnSpc>
            </a:pPr>
            <a:r>
              <a:rPr lang="en-US" sz="2100"/>
              <a:t>Build a good vocabulary</a:t>
            </a:r>
          </a:p>
          <a:p>
            <a:pPr>
              <a:lnSpc>
                <a:spcPct val="90000"/>
              </a:lnSpc>
            </a:pPr>
            <a:r>
              <a:rPr lang="en-US" sz="2100"/>
              <a:t>Use systematic reading technique like  SQR3</a:t>
            </a:r>
          </a:p>
          <a:p>
            <a:pPr>
              <a:lnSpc>
                <a:spcPct val="90000"/>
              </a:lnSpc>
            </a:pPr>
            <a:r>
              <a:rPr lang="en-US" sz="2100"/>
              <a:t>Monitor effectiveness</a:t>
            </a:r>
          </a:p>
          <a:p>
            <a:pPr>
              <a:lnSpc>
                <a:spcPct val="90000"/>
              </a:lnSpc>
              <a:buFont typeface="Wingdings" pitchFamily="2" charset="2"/>
              <a:buNone/>
            </a:pPr>
            <a:endParaRPr lang="en-US" sz="2100"/>
          </a:p>
          <a:p>
            <a:pPr>
              <a:lnSpc>
                <a:spcPct val="90000"/>
              </a:lnSpc>
              <a:buFont typeface="Wingdings" pitchFamily="2" charset="2"/>
              <a:buNone/>
            </a:pPr>
            <a:endParaRPr lang="en-US" sz="2100"/>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4" name="Rectangle 8"/>
          <p:cNvSpPr>
            <a:spLocks noGrp="1" noChangeArrowheads="1"/>
          </p:cNvSpPr>
          <p:nvPr>
            <p:ph type="title"/>
          </p:nvPr>
        </p:nvSpPr>
        <p:spPr/>
        <p:txBody>
          <a:bodyPr/>
          <a:lstStyle/>
          <a:p>
            <a:r>
              <a:rPr lang="en-US" sz="4000"/>
              <a:t>Comprehension Strategy 101</a:t>
            </a:r>
            <a:br>
              <a:rPr lang="en-US" sz="4000"/>
            </a:br>
            <a:endParaRPr lang="en-US" sz="4000"/>
          </a:p>
        </p:txBody>
      </p:sp>
      <p:graphicFrame>
        <p:nvGraphicFramePr>
          <p:cNvPr id="270350" name="Diagram 14"/>
          <p:cNvGraphicFramePr>
            <a:graphicFrameLocks/>
          </p:cNvGraphicFramePr>
          <p:nvPr>
            <p:ph sz="half" idx="1"/>
          </p:nvPr>
        </p:nvGraphicFramePr>
        <p:xfrm>
          <a:off x="2246313" y="1689100"/>
          <a:ext cx="4652962" cy="4852988"/>
        </p:xfrm>
        <a:graphic>
          <a:graphicData uri="http://schemas.openxmlformats.org/drawingml/2006/compatibility">
            <com:legacyDrawing xmlns:com="http://schemas.openxmlformats.org/drawingml/2006/compatibility" spid="_x0000_s270350"/>
          </a:graphicData>
        </a:graphic>
      </p:graphicFrame>
    </p:spTree>
  </p:cSld>
  <p:clrMapOvr>
    <a:masterClrMapping/>
  </p:clrMapOvr>
  <p:transition spd="slow">
    <p:wheel spokes="8"/>
    <p:sndAc>
      <p:stSnd>
        <p:snd r:embed="rId4" name="applaus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3000" fill="hold"/>
                                        <p:tgtEl>
                                          <p:spTgt spid="2703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Dgm spid="27035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comprehension in the 21</a:t>
            </a:r>
            <a:r>
              <a:rPr lang="en-US" baseline="30000" dirty="0" smtClean="0"/>
              <a:t>st</a:t>
            </a:r>
            <a:r>
              <a:rPr lang="en-US" dirty="0" smtClean="0"/>
              <a:t> century is so important…</a:t>
            </a:r>
            <a:endParaRPr lang="en-US" dirty="0"/>
          </a:p>
        </p:txBody>
      </p:sp>
      <p:pic>
        <p:nvPicPr>
          <p:cNvPr id="4" name="Technology.wvx">
            <a:hlinkClick r:id="" action="ppaction://media"/>
          </p:cNvPr>
          <p:cNvPicPr>
            <a:picLocks noGrp="1" noRot="1" noChangeAspect="1"/>
          </p:cNvPicPr>
          <p:nvPr>
            <p:ph idx="1"/>
            <a:videoFile r:link="rId1"/>
          </p:nvPr>
        </p:nvPicPr>
        <p:blipFill>
          <a:blip r:embed="rId4"/>
          <a:stretch>
            <a:fillRect/>
          </a:stretch>
        </p:blipFill>
        <p:spPr>
          <a:xfrm>
            <a:off x="1890951" y="1828800"/>
            <a:ext cx="5486400" cy="4114800"/>
          </a:xfrm>
          <a:prstGeom prst="rect">
            <a:avLst/>
          </a:prstGeom>
        </p:spPr>
      </p:pic>
    </p:spTree>
  </p:cSld>
  <p:clrMapOvr>
    <a:masterClrMapping/>
  </p:clrMapOvr>
  <p:transition spd="slow">
    <p:wheel spokes="8"/>
    <p:sndAc>
      <p:stSnd>
        <p:snd r:embed="rId3" name="voltage.wav" builtIn="1"/>
      </p:stSnd>
    </p:sndAc>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83" name="Rectangle 7"/>
          <p:cNvSpPr>
            <a:spLocks noGrp="1" noChangeArrowheads="1"/>
          </p:cNvSpPr>
          <p:nvPr>
            <p:ph type="title"/>
          </p:nvPr>
        </p:nvSpPr>
        <p:spPr/>
        <p:txBody>
          <a:bodyPr/>
          <a:lstStyle/>
          <a:p>
            <a:r>
              <a:rPr lang="en-US" sz="4000" dirty="0"/>
              <a:t>Goal: Engaged and </a:t>
            </a:r>
            <a:r>
              <a:rPr lang="en-US" sz="4000" dirty="0" smtClean="0"/>
              <a:t>Motivated </a:t>
            </a:r>
            <a:r>
              <a:rPr lang="en-US" sz="4000" dirty="0"/>
              <a:t/>
            </a:r>
            <a:br>
              <a:rPr lang="en-US" sz="4000" dirty="0"/>
            </a:br>
            <a:r>
              <a:rPr lang="en-US" sz="4000" dirty="0"/>
              <a:t>Readers!</a:t>
            </a:r>
          </a:p>
        </p:txBody>
      </p:sp>
      <p:pic>
        <p:nvPicPr>
          <p:cNvPr id="306187" name="Picture 11" descr="MCj04300490000[1]"/>
          <p:cNvPicPr>
            <a:picLocks noGrp="1" noChangeAspect="1" noChangeArrowheads="1"/>
          </p:cNvPicPr>
          <p:nvPr>
            <p:ph sz="half" idx="1"/>
          </p:nvPr>
        </p:nvPicPr>
        <p:blipFill>
          <a:blip r:embed="rId5"/>
          <a:srcRect/>
          <a:stretch>
            <a:fillRect/>
          </a:stretch>
        </p:blipFill>
        <p:spPr>
          <a:xfrm>
            <a:off x="914400" y="2133600"/>
            <a:ext cx="2647950" cy="2895600"/>
          </a:xfrm>
        </p:spPr>
      </p:pic>
      <p:graphicFrame>
        <p:nvGraphicFramePr>
          <p:cNvPr id="306190" name="Object 14"/>
          <p:cNvGraphicFramePr>
            <a:graphicFrameLocks noChangeAspect="1"/>
          </p:cNvGraphicFramePr>
          <p:nvPr>
            <p:ph sz="half" idx="2"/>
          </p:nvPr>
        </p:nvGraphicFramePr>
        <p:xfrm>
          <a:off x="4648200" y="1600200"/>
          <a:ext cx="4038600" cy="4524375"/>
        </p:xfrm>
        <a:graphic>
          <a:graphicData uri="http://schemas.openxmlformats.org/presentationml/2006/ole">
            <p:oleObj spid="_x0000_s306190" name="Chart" r:id="rId6" imgW="4038600" imgH="4524375" progId="MSGraph.Chart.8">
              <p:embed followColorScheme="full"/>
            </p:oleObj>
          </a:graphicData>
        </a:graphic>
      </p:graphicFrame>
      <p:sp>
        <p:nvSpPr>
          <p:cNvPr id="306191" name="Text Box 15"/>
          <p:cNvSpPr txBox="1">
            <a:spLocks noChangeArrowheads="1"/>
          </p:cNvSpPr>
          <p:nvPr/>
        </p:nvSpPr>
        <p:spPr bwMode="auto">
          <a:xfrm>
            <a:off x="3048000" y="1981200"/>
            <a:ext cx="6096000" cy="2041525"/>
          </a:xfrm>
          <a:prstGeom prst="rect">
            <a:avLst/>
          </a:prstGeom>
          <a:noFill/>
          <a:ln w="9525">
            <a:noFill/>
            <a:miter lim="800000"/>
            <a:headEnd/>
            <a:tailEnd/>
          </a:ln>
          <a:effectLst/>
        </p:spPr>
        <p:txBody>
          <a:bodyPr>
            <a:spAutoFit/>
          </a:bodyPr>
          <a:lstStyle/>
          <a:p>
            <a:r>
              <a:rPr lang="en-US" sz="3200" i="1">
                <a:latin typeface="Tahoma" charset="0"/>
              </a:rPr>
              <a:t>What do you want </a:t>
            </a:r>
          </a:p>
          <a:p>
            <a:r>
              <a:rPr lang="en-US" sz="3200" i="1">
                <a:latin typeface="Tahoma" charset="0"/>
              </a:rPr>
              <a:t>to try this week</a:t>
            </a:r>
          </a:p>
          <a:p>
            <a:r>
              <a:rPr lang="en-US" sz="3200" i="1">
                <a:latin typeface="Tahoma" charset="0"/>
              </a:rPr>
              <a:t>to engage your students </a:t>
            </a:r>
          </a:p>
          <a:p>
            <a:r>
              <a:rPr lang="en-US" sz="3200" i="1">
                <a:latin typeface="Tahoma" charset="0"/>
              </a:rPr>
              <a:t>in actively reading?</a:t>
            </a:r>
          </a:p>
        </p:txBody>
      </p:sp>
    </p:spTree>
  </p:cSld>
  <p:clrMapOvr>
    <a:masterClrMapping/>
  </p:clrMapOvr>
  <p:transition spd="slow">
    <p:wheel spokes="8"/>
    <p:sndAc>
      <p:stSnd>
        <p:snd r:embed="rId4"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06187"/>
                                        </p:tgtEl>
                                        <p:attrNameLst>
                                          <p:attrName>style.visibility</p:attrName>
                                        </p:attrNameLst>
                                      </p:cBhvr>
                                      <p:to>
                                        <p:strVal val="visible"/>
                                      </p:to>
                                    </p:set>
                                    <p:anim calcmode="lin" valueType="num">
                                      <p:cBhvr>
                                        <p:cTn id="7" dur="1000" fill="hold"/>
                                        <p:tgtEl>
                                          <p:spTgt spid="306187"/>
                                        </p:tgtEl>
                                        <p:attrNameLst>
                                          <p:attrName>ppt_w</p:attrName>
                                        </p:attrNameLst>
                                      </p:cBhvr>
                                      <p:tavLst>
                                        <p:tav tm="0">
                                          <p:val>
                                            <p:fltVal val="0"/>
                                          </p:val>
                                        </p:tav>
                                        <p:tav tm="100000">
                                          <p:val>
                                            <p:strVal val="#ppt_w"/>
                                          </p:val>
                                        </p:tav>
                                      </p:tavLst>
                                    </p:anim>
                                    <p:anim calcmode="lin" valueType="num">
                                      <p:cBhvr>
                                        <p:cTn id="8" dur="1000" fill="hold"/>
                                        <p:tgtEl>
                                          <p:spTgt spid="306187"/>
                                        </p:tgtEl>
                                        <p:attrNameLst>
                                          <p:attrName>ppt_h</p:attrName>
                                        </p:attrNameLst>
                                      </p:cBhvr>
                                      <p:tavLst>
                                        <p:tav tm="0">
                                          <p:val>
                                            <p:fltVal val="0"/>
                                          </p:val>
                                        </p:tav>
                                        <p:tav tm="100000">
                                          <p:val>
                                            <p:strVal val="#ppt_h"/>
                                          </p:val>
                                        </p:tav>
                                      </p:tavLst>
                                    </p:anim>
                                    <p:anim calcmode="lin" valueType="num">
                                      <p:cBhvr>
                                        <p:cTn id="9" dur="1000" fill="hold"/>
                                        <p:tgtEl>
                                          <p:spTgt spid="306187"/>
                                        </p:tgtEl>
                                        <p:attrNameLst>
                                          <p:attrName>style.rotation</p:attrName>
                                        </p:attrNameLst>
                                      </p:cBhvr>
                                      <p:tavLst>
                                        <p:tav tm="0">
                                          <p:val>
                                            <p:fltVal val="90"/>
                                          </p:val>
                                        </p:tav>
                                        <p:tav tm="100000">
                                          <p:val>
                                            <p:fltVal val="0"/>
                                          </p:val>
                                        </p:tav>
                                      </p:tavLst>
                                    </p:anim>
                                    <p:animEffect transition="in" filter="fade">
                                      <p:cBhvr>
                                        <p:cTn id="10" dur="1000"/>
                                        <p:tgtEl>
                                          <p:spTgt spid="306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600" b="1" i="1">
                <a:latin typeface="Castellar" pitchFamily="18" charset="0"/>
              </a:rPr>
              <a:t>Metacognitive Thinking</a:t>
            </a:r>
            <a:r>
              <a:rPr lang="en-US" sz="3800"/>
              <a:t> </a:t>
            </a:r>
          </a:p>
        </p:txBody>
      </p:sp>
      <p:sp>
        <p:nvSpPr>
          <p:cNvPr id="11267" name="Rectangle 3"/>
          <p:cNvSpPr>
            <a:spLocks noGrp="1" noChangeArrowheads="1"/>
          </p:cNvSpPr>
          <p:nvPr>
            <p:ph type="body" idx="1"/>
          </p:nvPr>
        </p:nvSpPr>
        <p:spPr>
          <a:xfrm>
            <a:off x="555625" y="1600200"/>
            <a:ext cx="6196013" cy="4530725"/>
          </a:xfrm>
        </p:spPr>
        <p:txBody>
          <a:bodyPr/>
          <a:lstStyle/>
          <a:p>
            <a:pPr>
              <a:buFont typeface="Wingdings" pitchFamily="2" charset="2"/>
              <a:buNone/>
            </a:pPr>
            <a:endParaRPr lang="en-US" sz="4300" i="1">
              <a:latin typeface="Tahoma" charset="0"/>
            </a:endParaRPr>
          </a:p>
          <a:p>
            <a:pPr>
              <a:buFont typeface="Wingdings" pitchFamily="2" charset="2"/>
              <a:buNone/>
            </a:pPr>
            <a:r>
              <a:rPr lang="en-US" sz="3400" i="1">
                <a:latin typeface="Castellar" pitchFamily="18" charset="0"/>
              </a:rPr>
              <a:t>  “Everything we felt was worth  doing in the classroom, we first tested on ourselves through our own reading.”</a:t>
            </a:r>
          </a:p>
        </p:txBody>
      </p:sp>
      <p:pic>
        <p:nvPicPr>
          <p:cNvPr id="11268" name="Picture 4" descr="MCj03110860000[1]"/>
          <p:cNvPicPr>
            <a:picLocks noChangeAspect="1" noChangeArrowheads="1"/>
          </p:cNvPicPr>
          <p:nvPr/>
        </p:nvPicPr>
        <p:blipFill>
          <a:blip r:embed="rId4"/>
          <a:srcRect/>
          <a:stretch>
            <a:fillRect/>
          </a:stretch>
        </p:blipFill>
        <p:spPr bwMode="auto">
          <a:xfrm>
            <a:off x="6492875" y="1600200"/>
            <a:ext cx="2378075" cy="2439988"/>
          </a:xfrm>
          <a:prstGeom prst="rect">
            <a:avLst/>
          </a:prstGeom>
          <a:noFill/>
        </p:spPr>
      </p:pic>
      <p:sp>
        <p:nvSpPr>
          <p:cNvPr id="11269" name="Text Box 5"/>
          <p:cNvSpPr txBox="1">
            <a:spLocks noChangeArrowheads="1"/>
          </p:cNvSpPr>
          <p:nvPr/>
        </p:nvSpPr>
        <p:spPr bwMode="auto">
          <a:xfrm>
            <a:off x="4664075" y="2239963"/>
            <a:ext cx="273050" cy="366712"/>
          </a:xfrm>
          <a:prstGeom prst="rect">
            <a:avLst/>
          </a:prstGeom>
          <a:noFill/>
          <a:ln w="9525">
            <a:noFill/>
            <a:miter lim="800000"/>
            <a:headEnd/>
            <a:tailEnd/>
          </a:ln>
          <a:effectLst/>
        </p:spPr>
        <p:txBody>
          <a:bodyPr>
            <a:spAutoFit/>
          </a:bodyPr>
          <a:lstStyle/>
          <a:p>
            <a:pPr algn="l">
              <a:spcBef>
                <a:spcPct val="50000"/>
              </a:spcBef>
            </a:pPr>
            <a:endParaRPr lang="en-US">
              <a:latin typeface="Tahoma" charset="0"/>
            </a:endParaRPr>
          </a:p>
        </p:txBody>
      </p:sp>
    </p:spTree>
  </p:cSld>
  <p:clrMapOvr>
    <a:masterClrMapping/>
  </p:clrMapOvr>
  <p:transition spd="slow">
    <p:wheel spokes="8"/>
    <p:sndAc>
      <p:stSnd>
        <p:snd r:embed="rId3" name="voltage.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Salvador, Late or Early</a:t>
            </a:r>
          </a:p>
        </p:txBody>
      </p:sp>
      <p:sp>
        <p:nvSpPr>
          <p:cNvPr id="15363" name="Rectangle 3"/>
          <p:cNvSpPr>
            <a:spLocks noGrp="1" noChangeArrowheads="1"/>
          </p:cNvSpPr>
          <p:nvPr>
            <p:ph type="body" sz="half" idx="1"/>
          </p:nvPr>
        </p:nvSpPr>
        <p:spPr>
          <a:xfrm>
            <a:off x="457200" y="1600200"/>
            <a:ext cx="4033838" cy="4530725"/>
          </a:xfrm>
        </p:spPr>
        <p:txBody>
          <a:bodyPr/>
          <a:lstStyle/>
          <a:p>
            <a:r>
              <a:rPr lang="en-US" sz="2600"/>
              <a:t>Read the excerpt and </a:t>
            </a:r>
          </a:p>
          <a:p>
            <a:pPr>
              <a:buFont typeface="Wingdings" pitchFamily="2" charset="2"/>
              <a:buNone/>
            </a:pPr>
            <a:r>
              <a:rPr lang="en-US" sz="2600"/>
              <a:t>    jot down a word/phrase to jar your memory</a:t>
            </a:r>
          </a:p>
        </p:txBody>
      </p:sp>
      <p:sp>
        <p:nvSpPr>
          <p:cNvPr id="15364" name="Rectangle 4"/>
          <p:cNvSpPr>
            <a:spLocks noGrp="1" noChangeArrowheads="1"/>
          </p:cNvSpPr>
          <p:nvPr>
            <p:ph type="body" sz="half" idx="2"/>
          </p:nvPr>
        </p:nvSpPr>
        <p:spPr>
          <a:xfrm>
            <a:off x="4652963" y="1600200"/>
            <a:ext cx="4033837" cy="4530725"/>
          </a:xfrm>
        </p:spPr>
        <p:txBody>
          <a:bodyPr/>
          <a:lstStyle/>
          <a:p>
            <a:r>
              <a:rPr lang="en-US" sz="2600"/>
              <a:t>List your thinking you used to gain meaning or understanding.</a:t>
            </a:r>
          </a:p>
        </p:txBody>
      </p:sp>
      <p:pic>
        <p:nvPicPr>
          <p:cNvPr id="15365" name="Picture 5" descr="MCj03973260000[1]"/>
          <p:cNvPicPr>
            <a:picLocks noChangeAspect="1" noChangeArrowheads="1"/>
          </p:cNvPicPr>
          <p:nvPr/>
        </p:nvPicPr>
        <p:blipFill>
          <a:blip r:embed="rId3"/>
          <a:srcRect/>
          <a:stretch>
            <a:fillRect/>
          </a:stretch>
        </p:blipFill>
        <p:spPr bwMode="auto">
          <a:xfrm>
            <a:off x="822325" y="4068763"/>
            <a:ext cx="2743200" cy="24923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4">
                                            <p:txEl>
                                              <p:pRg st="0" end="0"/>
                                            </p:txEl>
                                          </p:spTgt>
                                        </p:tgtEl>
                                        <p:attrNameLst>
                                          <p:attrName>style.visibility</p:attrName>
                                        </p:attrNameLst>
                                      </p:cBhvr>
                                      <p:to>
                                        <p:strVal val="visible"/>
                                      </p:to>
                                    </p:set>
                                    <p:animEffect transition="in" filter="fade">
                                      <p:cBhvr>
                                        <p:cTn id="12" dur="2000"/>
                                        <p:tgtEl>
                                          <p:spTgt spid="153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Axis</Template>
  <TotalTime>1304</TotalTime>
  <Words>2603</Words>
  <Application>Microsoft Office PowerPoint</Application>
  <PresentationFormat>On-screen Show (4:3)</PresentationFormat>
  <Paragraphs>549</Paragraphs>
  <Slides>79</Slides>
  <Notes>71</Notes>
  <HiddenSlides>0</HiddenSlides>
  <MMClips>1</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79</vt:i4>
      </vt:variant>
    </vt:vector>
  </HeadingPairs>
  <TitlesOfParts>
    <vt:vector size="96" baseType="lpstr">
      <vt:lpstr>Arial</vt:lpstr>
      <vt:lpstr>Garamond</vt:lpstr>
      <vt:lpstr>Times New Roman</vt:lpstr>
      <vt:lpstr>Wingdings</vt:lpstr>
      <vt:lpstr>Comic Sans MS</vt:lpstr>
      <vt:lpstr>Tahoma</vt:lpstr>
      <vt:lpstr>Monotype Corsiva</vt:lpstr>
      <vt:lpstr>Castellar</vt:lpstr>
      <vt:lpstr>Optima</vt:lpstr>
      <vt:lpstr>Century Gothic</vt:lpstr>
      <vt:lpstr>Jester</vt:lpstr>
      <vt:lpstr>Times</vt:lpstr>
      <vt:lpstr>Default Design</vt:lpstr>
      <vt:lpstr>Edge</vt:lpstr>
      <vt:lpstr>Crayons</vt:lpstr>
      <vt:lpstr>Layers</vt:lpstr>
      <vt:lpstr>Chart</vt:lpstr>
      <vt:lpstr>Reading Comprehension Strategies for Success</vt:lpstr>
      <vt:lpstr>Slide 2</vt:lpstr>
      <vt:lpstr>Outcomes</vt:lpstr>
      <vt:lpstr>A Framework for Literacy </vt:lpstr>
      <vt:lpstr>Purpose of Reading </vt:lpstr>
      <vt:lpstr>Hmmmmm….</vt:lpstr>
      <vt:lpstr>Table Talk </vt:lpstr>
      <vt:lpstr>Metacognitive Thinking </vt:lpstr>
      <vt:lpstr>Salvador, Late or Early</vt:lpstr>
      <vt:lpstr>Thinking about reading</vt:lpstr>
      <vt:lpstr>Thinking About Reading</vt:lpstr>
      <vt:lpstr>Comprehension</vt:lpstr>
      <vt:lpstr>Reflection: Classroom Conversations with Kids  </vt:lpstr>
      <vt:lpstr>Research Based Strategies</vt:lpstr>
      <vt:lpstr>Research Based Strategies in Houghton-Mifflin</vt:lpstr>
      <vt:lpstr>Comprehension Strategy Instruction in HMR</vt:lpstr>
      <vt:lpstr>Comprehension Strategies</vt:lpstr>
      <vt:lpstr>   Strategy Instruction</vt:lpstr>
      <vt:lpstr>Gradual Release of Responsibility</vt:lpstr>
      <vt:lpstr>Effective Comprehension strategy instruction is explicit, or direct. Research shows that explicit teaching techniques are particularly effective for comprehension strategy instruction.  In explicit instruction, teachers tell readers why and when  they should use strategies, what strategies to use, and how to apply them. The steps of explicit instruction typically include:</vt:lpstr>
      <vt:lpstr>Comprehension Characteristics</vt:lpstr>
      <vt:lpstr>Hmm…</vt:lpstr>
      <vt:lpstr>Connecting All the Pieces to Improve Comprehension</vt:lpstr>
      <vt:lpstr>Slide 24</vt:lpstr>
      <vt:lpstr>Slide 25</vt:lpstr>
      <vt:lpstr>Connecting All the Pieces to Improve Comprehension</vt:lpstr>
      <vt:lpstr>    SURPRISING FACT</vt:lpstr>
      <vt:lpstr>Reading Comprehension</vt:lpstr>
      <vt:lpstr>Strategy Focus: Schema</vt:lpstr>
      <vt:lpstr>Slide 30</vt:lpstr>
      <vt:lpstr>Slide 31</vt:lpstr>
      <vt:lpstr>Connections To Text</vt:lpstr>
      <vt:lpstr>Connections To Text</vt:lpstr>
      <vt:lpstr> Text-to-Self </vt:lpstr>
      <vt:lpstr>Text-to-Text Connections</vt:lpstr>
      <vt:lpstr>Text-to-World </vt:lpstr>
      <vt:lpstr>Slide 37</vt:lpstr>
      <vt:lpstr>Slide 38</vt:lpstr>
      <vt:lpstr>Slide 39</vt:lpstr>
      <vt:lpstr>  Schema </vt:lpstr>
      <vt:lpstr>Slide 41</vt:lpstr>
      <vt:lpstr>Soccer: Schema Examples</vt:lpstr>
      <vt:lpstr>A minute for yourself</vt:lpstr>
      <vt:lpstr>Connecting All the Pieces to Improve Comprehension</vt:lpstr>
      <vt:lpstr>Strategy Focus: Predictions</vt:lpstr>
      <vt:lpstr>Good Readers: Using Predictions</vt:lpstr>
      <vt:lpstr>Prediction Prompts </vt:lpstr>
      <vt:lpstr>Prediction Frames</vt:lpstr>
      <vt:lpstr>A minute for yourself on Predictions…</vt:lpstr>
      <vt:lpstr>Good Readers: Using Inferring</vt:lpstr>
      <vt:lpstr>Inferring…</vt:lpstr>
      <vt:lpstr>Proficient Readers when they infer:</vt:lpstr>
      <vt:lpstr>Proficient Readers are more able to: </vt:lpstr>
      <vt:lpstr>Teachers need to….</vt:lpstr>
      <vt:lpstr>Pause….Case in Point…</vt:lpstr>
      <vt:lpstr>Slide 56</vt:lpstr>
      <vt:lpstr>Prompts for Inferring </vt:lpstr>
      <vt:lpstr>Connecting All the Pieces to Improve Comprehension</vt:lpstr>
      <vt:lpstr>Using questions as a strategy, good readers:</vt:lpstr>
      <vt:lpstr>Good Readers:</vt:lpstr>
      <vt:lpstr>????? Comprehension ?.s</vt:lpstr>
      <vt:lpstr>Einstein said…</vt:lpstr>
      <vt:lpstr>Slide 63</vt:lpstr>
      <vt:lpstr>Slide 64</vt:lpstr>
      <vt:lpstr>Thick or Thin Questions????</vt:lpstr>
      <vt:lpstr>Classroom Ideas and Samples</vt:lpstr>
      <vt:lpstr>Support Materials</vt:lpstr>
      <vt:lpstr>Connecting All the Pieces to Improve Comprehension</vt:lpstr>
      <vt:lpstr>Summarizing: A definition </vt:lpstr>
      <vt:lpstr>Summarizing/ Determining What’s Important in Text</vt:lpstr>
      <vt:lpstr>Classroom Practices to Foster Summarizing</vt:lpstr>
      <vt:lpstr>Tips for Think Alouds</vt:lpstr>
      <vt:lpstr>Connecting All the Pieces to Improve Comprehension</vt:lpstr>
      <vt:lpstr>Visualizing /Creating Mental Images </vt:lpstr>
      <vt:lpstr>Connecting Comprehension to Houghton Mifflin’s Pieces</vt:lpstr>
      <vt:lpstr> Good Reader’s Checklist</vt:lpstr>
      <vt:lpstr>Comprehension Strategy 101 </vt:lpstr>
      <vt:lpstr>Why comprehension in the 21st century is so important…</vt:lpstr>
      <vt:lpstr>Goal: Engaged and Motivated  Readers!</vt:lpstr>
    </vt:vector>
  </TitlesOfParts>
  <Company> Pearce Upholstery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Comprehension Strategies for Success</dc:title>
  <dc:creator> </dc:creator>
  <cp:lastModifiedBy>twilson</cp:lastModifiedBy>
  <cp:revision>134</cp:revision>
  <dcterms:created xsi:type="dcterms:W3CDTF">2007-02-03T03:13:17Z</dcterms:created>
  <dcterms:modified xsi:type="dcterms:W3CDTF">2008-12-10T00:37:40Z</dcterms:modified>
</cp:coreProperties>
</file>